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8"/>
  </p:notesMasterIdLst>
  <p:sldIdLst>
    <p:sldId id="256" r:id="rId2"/>
    <p:sldId id="257" r:id="rId3"/>
    <p:sldId id="258" r:id="rId4"/>
    <p:sldId id="259" r:id="rId5"/>
    <p:sldId id="260" r:id="rId6"/>
    <p:sldId id="313" r:id="rId7"/>
    <p:sldId id="262" r:id="rId8"/>
    <p:sldId id="266" r:id="rId9"/>
    <p:sldId id="261" r:id="rId10"/>
    <p:sldId id="263" r:id="rId11"/>
    <p:sldId id="264" r:id="rId12"/>
    <p:sldId id="267" r:id="rId13"/>
    <p:sldId id="272" r:id="rId14"/>
    <p:sldId id="270" r:id="rId15"/>
    <p:sldId id="269" r:id="rId16"/>
    <p:sldId id="273" r:id="rId17"/>
    <p:sldId id="268"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1" r:id="rId33"/>
    <p:sldId id="292" r:id="rId34"/>
    <p:sldId id="293" r:id="rId35"/>
    <p:sldId id="294" r:id="rId36"/>
    <p:sldId id="295" r:id="rId37"/>
    <p:sldId id="296" r:id="rId38"/>
    <p:sldId id="297" r:id="rId39"/>
    <p:sldId id="298" r:id="rId40"/>
    <p:sldId id="299" r:id="rId41"/>
    <p:sldId id="288" r:id="rId42"/>
    <p:sldId id="289" r:id="rId43"/>
    <p:sldId id="290" r:id="rId44"/>
    <p:sldId id="300" r:id="rId45"/>
    <p:sldId id="301" r:id="rId46"/>
    <p:sldId id="302" r:id="rId47"/>
    <p:sldId id="303" r:id="rId48"/>
    <p:sldId id="304" r:id="rId49"/>
    <p:sldId id="305" r:id="rId50"/>
    <p:sldId id="306" r:id="rId51"/>
    <p:sldId id="307" r:id="rId52"/>
    <p:sldId id="308" r:id="rId53"/>
    <p:sldId id="309" r:id="rId54"/>
    <p:sldId id="311" r:id="rId55"/>
    <p:sldId id="312" r:id="rId56"/>
    <p:sldId id="31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5" d="100"/>
          <a:sy n="105" d="100"/>
        </p:scale>
        <p:origin x="120" y="720"/>
      </p:cViewPr>
      <p:guideLst/>
    </p:cSldViewPr>
  </p:slideViewPr>
  <p:notesTextViewPr>
    <p:cViewPr>
      <p:scale>
        <a:sx n="1" d="1"/>
        <a:sy n="1" d="1"/>
      </p:scale>
      <p:origin x="0" y="0"/>
    </p:cViewPr>
  </p:notesTextViewPr>
  <p:sorterViewPr>
    <p:cViewPr>
      <p:scale>
        <a:sx n="100" d="100"/>
        <a:sy n="100" d="100"/>
      </p:scale>
      <p:origin x="0" y="-67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D3B07-69BA-47E3-BCDD-542D40FDDAF9}" type="datetimeFigureOut">
              <a:rPr lang="en-US" smtClean="0"/>
              <a:t>5/2/2015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40A46-87C1-4526-BCAC-C43DAE1F954C}" type="slidenum">
              <a:rPr lang="en-US" smtClean="0"/>
              <a:t>‹#›</a:t>
            </a:fld>
            <a:endParaRPr lang="en-US"/>
          </a:p>
        </p:txBody>
      </p:sp>
    </p:spTree>
    <p:extLst>
      <p:ext uri="{BB962C8B-B14F-4D97-AF65-F5344CB8AC3E}">
        <p14:creationId xmlns:p14="http://schemas.microsoft.com/office/powerpoint/2010/main" val="422834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Mitsubishi</a:t>
            </a:r>
            <a:r>
              <a:rPr lang="en-US" baseline="0" dirty="0" smtClean="0"/>
              <a:t> MU2</a:t>
            </a:r>
            <a:endParaRPr lang="en-US" dirty="0"/>
          </a:p>
        </p:txBody>
      </p:sp>
      <p:sp>
        <p:nvSpPr>
          <p:cNvPr id="4" name="Slide Number Placeholder 3"/>
          <p:cNvSpPr>
            <a:spLocks noGrp="1"/>
          </p:cNvSpPr>
          <p:nvPr>
            <p:ph type="sldNum" sz="quarter" idx="10"/>
          </p:nvPr>
        </p:nvSpPr>
        <p:spPr/>
        <p:txBody>
          <a:bodyPr/>
          <a:lstStyle/>
          <a:p>
            <a:fld id="{7C1CB644-F87A-436F-95B1-3E94FED4BAEB}" type="slidenum">
              <a:rPr lang="en-US" smtClean="0"/>
              <a:t>39</a:t>
            </a:fld>
            <a:endParaRPr lang="en-US"/>
          </a:p>
        </p:txBody>
      </p:sp>
    </p:spTree>
    <p:extLst>
      <p:ext uri="{BB962C8B-B14F-4D97-AF65-F5344CB8AC3E}">
        <p14:creationId xmlns:p14="http://schemas.microsoft.com/office/powerpoint/2010/main" val="64854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109209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6D67C-2A5F-453C-AD15-7234896E4C0E}"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398635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74448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799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596834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378835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4093901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2145300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2938674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DB31746-AA25-4ED6-AA1E-CB80B75E9521}" type="slidenum">
              <a:rPr lang="en-US" altLang="en-US"/>
              <a:pPr/>
              <a:t>‹#›</a:t>
            </a:fld>
            <a:endParaRPr lang="en-US" altLang="en-US"/>
          </a:p>
        </p:txBody>
      </p:sp>
    </p:spTree>
    <p:extLst>
      <p:ext uri="{BB962C8B-B14F-4D97-AF65-F5344CB8AC3E}">
        <p14:creationId xmlns:p14="http://schemas.microsoft.com/office/powerpoint/2010/main" val="2570487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7C5E10-786B-4B6D-ACB3-FE2C7ACE6B70}" type="slidenum">
              <a:rPr lang="en-US" altLang="en-US"/>
              <a:pPr/>
              <a:t>‹#›</a:t>
            </a:fld>
            <a:endParaRPr lang="en-US" altLang="en-US"/>
          </a:p>
        </p:txBody>
      </p:sp>
    </p:spTree>
    <p:extLst>
      <p:ext uri="{BB962C8B-B14F-4D97-AF65-F5344CB8AC3E}">
        <p14:creationId xmlns:p14="http://schemas.microsoft.com/office/powerpoint/2010/main" val="389784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197017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311987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36D67C-2A5F-453C-AD15-7234896E4C0E}"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37013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36D67C-2A5F-453C-AD15-7234896E4C0E}" type="datetimeFigureOut">
              <a:rPr lang="en-US" smtClean="0"/>
              <a:t>5/2/2015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30279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44260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228546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36D67C-2A5F-453C-AD15-7234896E4C0E}" type="datetimeFigureOut">
              <a:rPr lang="en-US" smtClean="0"/>
              <a:t>5/2/2015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184362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6D67C-2A5F-453C-AD15-7234896E4C0E}"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91F4-FA89-4F6F-9429-0B5E81D86EF9}" type="slidenum">
              <a:rPr lang="en-US" smtClean="0"/>
              <a:t>‹#›</a:t>
            </a:fld>
            <a:endParaRPr lang="en-US"/>
          </a:p>
        </p:txBody>
      </p:sp>
    </p:spTree>
    <p:extLst>
      <p:ext uri="{BB962C8B-B14F-4D97-AF65-F5344CB8AC3E}">
        <p14:creationId xmlns:p14="http://schemas.microsoft.com/office/powerpoint/2010/main" val="103145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36D67C-2A5F-453C-AD15-7234896E4C0E}" type="datetimeFigureOut">
              <a:rPr lang="en-US" smtClean="0"/>
              <a:t>5/2/2015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05391F4-FA89-4F6F-9429-0B5E81D86EF9}" type="slidenum">
              <a:rPr lang="en-US" smtClean="0"/>
              <a:t>‹#›</a:t>
            </a:fld>
            <a:endParaRPr lang="en-US"/>
          </a:p>
        </p:txBody>
      </p:sp>
    </p:spTree>
    <p:extLst>
      <p:ext uri="{BB962C8B-B14F-4D97-AF65-F5344CB8AC3E}">
        <p14:creationId xmlns:p14="http://schemas.microsoft.com/office/powerpoint/2010/main" val="412980599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50.wmf"/></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image" Target="../media/image12.gif"/><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PRINCIPLES OF FLIGHT</a:t>
            </a:r>
            <a:endParaRPr lang="en-US" dirty="0"/>
          </a:p>
        </p:txBody>
      </p:sp>
      <p:sp>
        <p:nvSpPr>
          <p:cNvPr id="3" name="Subtitle 2"/>
          <p:cNvSpPr>
            <a:spLocks noGrp="1"/>
          </p:cNvSpPr>
          <p:nvPr>
            <p:ph type="subTitle" idx="1"/>
          </p:nvPr>
        </p:nvSpPr>
        <p:spPr/>
        <p:txBody>
          <a:bodyPr/>
          <a:lstStyle/>
          <a:p>
            <a:r>
              <a:rPr lang="en-US" dirty="0" smtClean="0"/>
              <a:t>CHAPTER 4</a:t>
            </a:r>
            <a:endParaRPr lang="en-US" dirty="0"/>
          </a:p>
        </p:txBody>
      </p:sp>
    </p:spTree>
    <p:extLst>
      <p:ext uri="{BB962C8B-B14F-4D97-AF65-F5344CB8AC3E}">
        <p14:creationId xmlns:p14="http://schemas.microsoft.com/office/powerpoint/2010/main" val="109502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THRUST</a:t>
            </a:r>
            <a:endParaRPr lang="en-US" dirty="0"/>
          </a:p>
        </p:txBody>
      </p:sp>
      <p:sp>
        <p:nvSpPr>
          <p:cNvPr id="3" name="Content Placeholder 2"/>
          <p:cNvSpPr>
            <a:spLocks noGrp="1"/>
          </p:cNvSpPr>
          <p:nvPr>
            <p:ph idx="1"/>
          </p:nvPr>
        </p:nvSpPr>
        <p:spPr/>
        <p:txBody>
          <a:bodyPr/>
          <a:lstStyle/>
          <a:p>
            <a:r>
              <a:rPr lang="en-US" dirty="0" smtClean="0"/>
              <a:t>Thrust moves the aircraft forward</a:t>
            </a:r>
          </a:p>
          <a:p>
            <a:pPr lvl="1"/>
            <a:r>
              <a:rPr lang="en-US" dirty="0" smtClean="0"/>
              <a:t>In order to do this is must produce a force greater than drag</a:t>
            </a:r>
          </a:p>
          <a:p>
            <a:pPr lvl="1"/>
            <a:r>
              <a:rPr lang="en-US" dirty="0" smtClean="0"/>
              <a:t>Thrust is what offsets the component of weight in a climb</a:t>
            </a:r>
          </a:p>
          <a:p>
            <a:pPr lvl="1"/>
            <a:r>
              <a:rPr lang="en-US" dirty="0" smtClean="0"/>
              <a:t>A increase in thrust will increase V and cause a lower alpha</a:t>
            </a:r>
          </a:p>
          <a:p>
            <a:pPr lvl="1"/>
            <a:r>
              <a:rPr lang="en-US" dirty="0" smtClean="0"/>
              <a:t>Since the opposite is also true, coordination between alpha and thrust must occur to maintain level flight</a:t>
            </a:r>
            <a:endParaRPr lang="en-US" dirty="0"/>
          </a:p>
        </p:txBody>
      </p:sp>
      <p:pic>
        <p:nvPicPr>
          <p:cNvPr id="4" name="Picture 3"/>
          <p:cNvPicPr>
            <a:picLocks noChangeAspect="1"/>
          </p:cNvPicPr>
          <p:nvPr/>
        </p:nvPicPr>
        <p:blipFill>
          <a:blip r:embed="rId2"/>
          <a:stretch>
            <a:fillRect/>
          </a:stretch>
        </p:blipFill>
        <p:spPr>
          <a:xfrm>
            <a:off x="165993" y="4434210"/>
            <a:ext cx="11779802" cy="2423790"/>
          </a:xfrm>
          <a:prstGeom prst="rect">
            <a:avLst/>
          </a:prstGeom>
        </p:spPr>
      </p:pic>
    </p:spTree>
    <p:extLst>
      <p:ext uri="{BB962C8B-B14F-4D97-AF65-F5344CB8AC3E}">
        <p14:creationId xmlns:p14="http://schemas.microsoft.com/office/powerpoint/2010/main" val="2144018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a:t>
            </a:r>
            <a:endParaRPr lang="en-US" dirty="0"/>
          </a:p>
        </p:txBody>
      </p:sp>
      <p:sp>
        <p:nvSpPr>
          <p:cNvPr id="3" name="Content Placeholder 2"/>
          <p:cNvSpPr>
            <a:spLocks noGrp="1"/>
          </p:cNvSpPr>
          <p:nvPr>
            <p:ph idx="1"/>
          </p:nvPr>
        </p:nvSpPr>
        <p:spPr/>
        <p:txBody>
          <a:bodyPr/>
          <a:lstStyle/>
          <a:p>
            <a:r>
              <a:rPr lang="en-US" dirty="0" smtClean="0"/>
              <a:t>Drag is the force that resists movement through the air</a:t>
            </a:r>
          </a:p>
          <a:p>
            <a:r>
              <a:rPr lang="en-US" dirty="0" smtClean="0"/>
              <a:t>There are 2 types:</a:t>
            </a:r>
          </a:p>
          <a:p>
            <a:pPr lvl="1"/>
            <a:r>
              <a:rPr lang="en-US" dirty="0" smtClean="0"/>
              <a:t>Induced </a:t>
            </a:r>
          </a:p>
          <a:p>
            <a:pPr lvl="1"/>
            <a:r>
              <a:rPr lang="en-US" dirty="0" smtClean="0"/>
              <a:t>Parasite (FLIPS)</a:t>
            </a:r>
          </a:p>
          <a:p>
            <a:pPr lvl="2"/>
            <a:r>
              <a:rPr lang="en-US" dirty="0" smtClean="0"/>
              <a:t>Form</a:t>
            </a:r>
          </a:p>
          <a:p>
            <a:pPr lvl="2"/>
            <a:r>
              <a:rPr lang="en-US" dirty="0" smtClean="0"/>
              <a:t>leakage</a:t>
            </a:r>
          </a:p>
          <a:p>
            <a:pPr lvl="2"/>
            <a:r>
              <a:rPr lang="en-US" dirty="0" smtClean="0"/>
              <a:t>Interference</a:t>
            </a:r>
          </a:p>
          <a:p>
            <a:pPr lvl="2"/>
            <a:r>
              <a:rPr lang="en-US" dirty="0" smtClean="0"/>
              <a:t>Profile</a:t>
            </a:r>
          </a:p>
          <a:p>
            <a:pPr lvl="2"/>
            <a:r>
              <a:rPr lang="en-US" dirty="0" smtClean="0"/>
              <a:t>Skin friction</a:t>
            </a:r>
          </a:p>
          <a:p>
            <a:r>
              <a:rPr lang="en-US" dirty="0" smtClean="0"/>
              <a:t>L/</a:t>
            </a:r>
            <a:r>
              <a:rPr lang="en-US" dirty="0" err="1" smtClean="0"/>
              <a:t>Dmax</a:t>
            </a:r>
            <a:endParaRPr lang="en-US" dirty="0" smtClean="0"/>
          </a:p>
        </p:txBody>
      </p:sp>
      <p:pic>
        <p:nvPicPr>
          <p:cNvPr id="4" name="Picture 3"/>
          <p:cNvPicPr>
            <a:picLocks noChangeAspect="1"/>
          </p:cNvPicPr>
          <p:nvPr/>
        </p:nvPicPr>
        <p:blipFill>
          <a:blip r:embed="rId2"/>
          <a:stretch>
            <a:fillRect/>
          </a:stretch>
        </p:blipFill>
        <p:spPr>
          <a:xfrm>
            <a:off x="6312442" y="2856277"/>
            <a:ext cx="5775559" cy="3464311"/>
          </a:xfrm>
          <a:prstGeom prst="rect">
            <a:avLst/>
          </a:prstGeom>
        </p:spPr>
      </p:pic>
    </p:spTree>
    <p:extLst>
      <p:ext uri="{BB962C8B-B14F-4D97-AF65-F5344CB8AC3E}">
        <p14:creationId xmlns:p14="http://schemas.microsoft.com/office/powerpoint/2010/main" val="206130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WINGTIP VORTICES</a:t>
            </a:r>
            <a:endParaRPr lang="en-US" dirty="0"/>
          </a:p>
        </p:txBody>
      </p:sp>
      <p:sp>
        <p:nvSpPr>
          <p:cNvPr id="3" name="Content Placeholder 2"/>
          <p:cNvSpPr>
            <a:spLocks noGrp="1"/>
          </p:cNvSpPr>
          <p:nvPr>
            <p:ph idx="1"/>
          </p:nvPr>
        </p:nvSpPr>
        <p:spPr>
          <a:xfrm>
            <a:off x="212976" y="1363108"/>
            <a:ext cx="6532730" cy="3802451"/>
          </a:xfrm>
        </p:spPr>
        <p:txBody>
          <a:bodyPr>
            <a:normAutofit fontScale="85000" lnSpcReduction="20000"/>
          </a:bodyPr>
          <a:lstStyle/>
          <a:p>
            <a:r>
              <a:rPr lang="en-US" dirty="0"/>
              <a:t>Theory</a:t>
            </a:r>
          </a:p>
          <a:p>
            <a:pPr lvl="1"/>
            <a:r>
              <a:rPr lang="en-US" dirty="0"/>
              <a:t>How are they generated (pressure differential</a:t>
            </a:r>
            <a:r>
              <a:rPr lang="en-US" dirty="0" smtClean="0"/>
              <a:t>)</a:t>
            </a:r>
          </a:p>
          <a:p>
            <a:pPr lvl="1"/>
            <a:r>
              <a:rPr lang="en-US" dirty="0" smtClean="0"/>
              <a:t>Induced drag connection</a:t>
            </a:r>
            <a:endParaRPr lang="en-US" dirty="0"/>
          </a:p>
          <a:p>
            <a:r>
              <a:rPr lang="en-US" dirty="0"/>
              <a:t>Peak Tangential speed at 300 fps</a:t>
            </a:r>
          </a:p>
          <a:p>
            <a:r>
              <a:rPr lang="en-US" dirty="0"/>
              <a:t>Heavy clean slow</a:t>
            </a:r>
          </a:p>
          <a:p>
            <a:pPr algn="just"/>
            <a:r>
              <a:rPr lang="en-US" dirty="0"/>
              <a:t>Vortex Behavior and Avoidance</a:t>
            </a:r>
          </a:p>
          <a:p>
            <a:pPr algn="just"/>
            <a:r>
              <a:rPr lang="en-US" dirty="0"/>
              <a:t>Levels off 800 to 1000 feet below</a:t>
            </a:r>
          </a:p>
          <a:p>
            <a:pPr algn="just"/>
            <a:r>
              <a:rPr lang="en-US" dirty="0"/>
              <a:t>Sink at a rate of several hundred feet minute</a:t>
            </a:r>
          </a:p>
          <a:p>
            <a:pPr algn="just"/>
            <a:r>
              <a:rPr lang="en-US" dirty="0"/>
              <a:t>No wind vortex moves outward at 2 to 3 </a:t>
            </a:r>
            <a:r>
              <a:rPr lang="en-US" dirty="0" err="1"/>
              <a:t>kts</a:t>
            </a:r>
            <a:endParaRPr lang="en-US" dirty="0"/>
          </a:p>
          <a:p>
            <a:pPr algn="just"/>
            <a:r>
              <a:rPr lang="en-US" dirty="0"/>
              <a:t>A light crosswind 1 to 5 </a:t>
            </a:r>
            <a:r>
              <a:rPr lang="en-US" dirty="0" err="1"/>
              <a:t>kts</a:t>
            </a:r>
            <a:r>
              <a:rPr lang="en-US" dirty="0"/>
              <a:t> causes upwind vortex to stay on the runway</a:t>
            </a:r>
          </a:p>
          <a:p>
            <a:pPr algn="just"/>
            <a:r>
              <a:rPr lang="en-US" dirty="0"/>
              <a:t>Turbulence and higher wind can cause early break up</a:t>
            </a:r>
          </a:p>
          <a:p>
            <a:endParaRPr lang="en-US" dirty="0"/>
          </a:p>
        </p:txBody>
      </p:sp>
      <p:pic>
        <p:nvPicPr>
          <p:cNvPr id="4" name="Picture 4" descr="AirlinersNetPhotoID2390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931693" y="745487"/>
            <a:ext cx="5013159" cy="37970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6476163" y="5165559"/>
            <a:ext cx="5715837" cy="1692442"/>
          </a:xfrm>
          <a:prstGeom prst="rect">
            <a:avLst/>
          </a:prstGeom>
          <a:noFill/>
          <a:ln w="9525">
            <a:noFill/>
            <a:miter lim="800000"/>
            <a:headEnd/>
            <a:tailEnd/>
          </a:ln>
        </p:spPr>
      </p:pic>
      <p:pic>
        <p:nvPicPr>
          <p:cNvPr id="6" name="Picture 4" descr="3d vortex view"/>
          <p:cNvPicPr>
            <a:picLocks noChangeAspect="1" noChangeArrowheads="1"/>
          </p:cNvPicPr>
          <p:nvPr/>
        </p:nvPicPr>
        <p:blipFill>
          <a:blip r:embed="rId4" cstate="print"/>
          <a:srcRect/>
          <a:stretch>
            <a:fillRect/>
          </a:stretch>
        </p:blipFill>
        <p:spPr>
          <a:xfrm>
            <a:off x="2703094" y="5165559"/>
            <a:ext cx="2534653" cy="1701745"/>
          </a:xfrm>
          <a:prstGeom prst="rect">
            <a:avLst/>
          </a:prstGeom>
          <a:noFill/>
          <a:ln/>
        </p:spPr>
      </p:pic>
    </p:spTree>
    <p:extLst>
      <p:ext uri="{BB962C8B-B14F-4D97-AF65-F5344CB8AC3E}">
        <p14:creationId xmlns:p14="http://schemas.microsoft.com/office/powerpoint/2010/main" val="21305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Ground Effect</a:t>
            </a:r>
          </a:p>
        </p:txBody>
      </p:sp>
      <p:sp>
        <p:nvSpPr>
          <p:cNvPr id="96259" name="Rectangle 3"/>
          <p:cNvSpPr>
            <a:spLocks noGrp="1" noChangeArrowheads="1"/>
          </p:cNvSpPr>
          <p:nvPr>
            <p:ph type="body" sz="half" idx="1"/>
          </p:nvPr>
        </p:nvSpPr>
        <p:spPr>
          <a:xfrm>
            <a:off x="320843" y="1636295"/>
            <a:ext cx="7900736" cy="4459705"/>
          </a:xfrm>
        </p:spPr>
        <p:txBody>
          <a:bodyPr>
            <a:normAutofit fontScale="47500" lnSpcReduction="20000"/>
          </a:bodyPr>
          <a:lstStyle/>
          <a:p>
            <a:pPr>
              <a:lnSpc>
                <a:spcPct val="120000"/>
              </a:lnSpc>
            </a:pPr>
            <a:r>
              <a:rPr lang="en-US" altLang="en-US" sz="3200" dirty="0" smtClean="0"/>
              <a:t>Ground effect is the reduction of induced drag experienced when flying 1 wing span or less above the ground</a:t>
            </a:r>
          </a:p>
          <a:p>
            <a:pPr lvl="1">
              <a:lnSpc>
                <a:spcPct val="120000"/>
              </a:lnSpc>
            </a:pPr>
            <a:r>
              <a:rPr lang="en-US" altLang="en-US" sz="3000" dirty="0" smtClean="0"/>
              <a:t>There is an alteration of upwash, downwash and wingtip vortices</a:t>
            </a:r>
          </a:p>
          <a:p>
            <a:pPr lvl="1">
              <a:lnSpc>
                <a:spcPct val="120000"/>
              </a:lnSpc>
            </a:pPr>
            <a:r>
              <a:rPr lang="en-US" altLang="en-US" sz="3000" dirty="0" smtClean="0"/>
              <a:t>The ground reduces the vertical component of airflow (downwash)</a:t>
            </a:r>
          </a:p>
          <a:p>
            <a:pPr lvl="1">
              <a:lnSpc>
                <a:spcPct val="120000"/>
              </a:lnSpc>
            </a:pPr>
            <a:r>
              <a:rPr lang="en-US" altLang="en-US" sz="3000" dirty="0" smtClean="0"/>
              <a:t>There is a reduction of wingtip vortices due to a reduction of spanwise flow</a:t>
            </a:r>
            <a:endParaRPr lang="en-US" altLang="en-US" sz="3000" dirty="0"/>
          </a:p>
          <a:p>
            <a:pPr>
              <a:lnSpc>
                <a:spcPct val="120000"/>
              </a:lnSpc>
            </a:pPr>
            <a:r>
              <a:rPr lang="en-US" altLang="en-US" sz="3200" dirty="0" smtClean="0"/>
              <a:t>This in turn reduces </a:t>
            </a:r>
            <a:r>
              <a:rPr lang="en-US" altLang="en-US" sz="3200" dirty="0"/>
              <a:t>induced drag</a:t>
            </a:r>
          </a:p>
          <a:p>
            <a:pPr>
              <a:lnSpc>
                <a:spcPct val="120000"/>
              </a:lnSpc>
            </a:pPr>
            <a:r>
              <a:rPr lang="en-US" altLang="en-US" sz="3200" dirty="0" smtClean="0"/>
              <a:t>At 1 wing span drag is reduced 1.4%</a:t>
            </a:r>
          </a:p>
          <a:p>
            <a:pPr>
              <a:lnSpc>
                <a:spcPct val="120000"/>
              </a:lnSpc>
            </a:pPr>
            <a:r>
              <a:rPr lang="en-US" altLang="en-US" sz="3200" dirty="0" smtClean="0"/>
              <a:t>At ¼ span drag is reduced 23.5%</a:t>
            </a:r>
          </a:p>
          <a:p>
            <a:pPr>
              <a:lnSpc>
                <a:spcPct val="120000"/>
              </a:lnSpc>
            </a:pPr>
            <a:r>
              <a:rPr lang="en-US" altLang="en-US" sz="3200" dirty="0" smtClean="0"/>
              <a:t>At 1/10 span drag is reduced 47.6%</a:t>
            </a:r>
          </a:p>
          <a:p>
            <a:pPr lvl="1">
              <a:lnSpc>
                <a:spcPct val="120000"/>
              </a:lnSpc>
            </a:pPr>
            <a:r>
              <a:rPr lang="en-US" altLang="en-US" sz="3000" dirty="0" smtClean="0"/>
              <a:t>This is why we use ½ span in our pre-takeoff brief</a:t>
            </a:r>
            <a:endParaRPr lang="en-US" altLang="en-US" sz="3000" dirty="0"/>
          </a:p>
          <a:p>
            <a:pPr>
              <a:lnSpc>
                <a:spcPct val="120000"/>
              </a:lnSpc>
            </a:pPr>
            <a:r>
              <a:rPr lang="en-US" altLang="en-US" sz="3200" dirty="0"/>
              <a:t>Wing span on the </a:t>
            </a:r>
            <a:r>
              <a:rPr lang="en-US" altLang="en-US" sz="3200" dirty="0" smtClean="0"/>
              <a:t>F-33A </a:t>
            </a:r>
            <a:r>
              <a:rPr lang="en-US" altLang="en-US" sz="3200" dirty="0"/>
              <a:t>is </a:t>
            </a:r>
            <a:r>
              <a:rPr lang="en-US" altLang="en-US" sz="3200" dirty="0" smtClean="0"/>
              <a:t>33’6”</a:t>
            </a:r>
          </a:p>
        </p:txBody>
      </p:sp>
      <p:pic>
        <p:nvPicPr>
          <p:cNvPr id="96260" name="Picture 4" descr="F_03_2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5636" t="5032" r="22874" b="15125"/>
          <a:stretch/>
        </p:blipFill>
        <p:spPr>
          <a:xfrm>
            <a:off x="8293768" y="2374230"/>
            <a:ext cx="3785937" cy="44035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3"/>
          <a:stretch>
            <a:fillRect/>
          </a:stretch>
        </p:blipFill>
        <p:spPr>
          <a:xfrm>
            <a:off x="8488272" y="23686"/>
            <a:ext cx="3262569" cy="2307740"/>
          </a:xfrm>
          <a:prstGeom prst="rect">
            <a:avLst/>
          </a:prstGeom>
        </p:spPr>
      </p:pic>
    </p:spTree>
    <p:extLst>
      <p:ext uri="{BB962C8B-B14F-4D97-AF65-F5344CB8AC3E}">
        <p14:creationId xmlns:p14="http://schemas.microsoft.com/office/powerpoint/2010/main" val="338668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96258"/>
                                        </p:tgtEl>
                                        <p:attrNameLst>
                                          <p:attrName>style.visibility</p:attrName>
                                        </p:attrNameLst>
                                      </p:cBhvr>
                                      <p:to>
                                        <p:strVal val="visible"/>
                                      </p:to>
                                    </p:set>
                                    <p:anim from="(-#ppt_w/2)" to="(#ppt_x)" calcmode="lin" valueType="num">
                                      <p:cBhvr>
                                        <p:cTn id="7" dur="1200" fill="hold">
                                          <p:stCondLst>
                                            <p:cond delay="0"/>
                                          </p:stCondLst>
                                        </p:cTn>
                                        <p:tgtEl>
                                          <p:spTgt spid="96258"/>
                                        </p:tgtEl>
                                        <p:attrNameLst>
                                          <p:attrName>ppt_x</p:attrName>
                                        </p:attrNameLst>
                                      </p:cBhvr>
                                    </p:anim>
                                    <p:anim from="0" to="-1.0" calcmode="lin" valueType="num">
                                      <p:cBhvr>
                                        <p:cTn id="8" dur="400" decel="50000" autoRev="1" fill="hold">
                                          <p:stCondLst>
                                            <p:cond delay="1200"/>
                                          </p:stCondLst>
                                        </p:cTn>
                                        <p:tgtEl>
                                          <p:spTgt spid="96258"/>
                                        </p:tgtEl>
                                        <p:attrNameLst>
                                          <p:attrName>xshear</p:attrName>
                                        </p:attrNameLst>
                                      </p:cBhvr>
                                    </p:anim>
                                    <p:animScale>
                                      <p:cBhvr>
                                        <p:cTn id="9" dur="400" decel="100000" autoRev="1" fill="hold">
                                          <p:stCondLst>
                                            <p:cond delay="1200"/>
                                          </p:stCondLst>
                                        </p:cTn>
                                        <p:tgtEl>
                                          <p:spTgt spid="96258"/>
                                        </p:tgtEl>
                                      </p:cBhvr>
                                      <p:from x="100000" y="100000"/>
                                      <p:to x="80000" y="100000"/>
                                    </p:animScale>
                                    <p:anim by="(#ppt_h/3+#ppt_w*0.1)" calcmode="lin" valueType="num">
                                      <p:cBhvr additive="sum">
                                        <p:cTn id="10" dur="400" decel="100000" autoRev="1" fill="hold">
                                          <p:stCondLst>
                                            <p:cond delay="1200"/>
                                          </p:stCondLst>
                                        </p:cTn>
                                        <p:tgtEl>
                                          <p:spTgt spid="96258"/>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6259">
                                            <p:txEl>
                                              <p:pRg st="0" end="0"/>
                                            </p:txEl>
                                          </p:spTgt>
                                        </p:tgtEl>
                                        <p:attrNameLst>
                                          <p:attrName>style.visibility</p:attrName>
                                        </p:attrNameLst>
                                      </p:cBhvr>
                                      <p:to>
                                        <p:strVal val="visible"/>
                                      </p:to>
                                    </p:set>
                                    <p:anim calcmode="lin" valueType="num">
                                      <p:cBhvr>
                                        <p:cTn id="15" dur="10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625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62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6259">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0" end="0"/>
                                            </p:txEl>
                                          </p:spTgt>
                                        </p:tgtEl>
                                        <p:attrNameLst>
                                          <p:attrName>ppt_c</p:attrName>
                                        </p:attrNameLst>
                                      </p:cBhvr>
                                      <p:to>
                                        <a:schemeClr val="folHlink"/>
                                      </p:to>
                                    </p:animClr>
                                  </p:subTnLst>
                                </p:cTn>
                              </p:par>
                              <p:par>
                                <p:cTn id="19" presetID="15" presetClass="entr" presetSubtype="0" fill="hold" grpId="0" nodeType="withEffect">
                                  <p:stCondLst>
                                    <p:cond delay="0"/>
                                  </p:stCondLst>
                                  <p:childTnLst>
                                    <p:set>
                                      <p:cBhvr>
                                        <p:cTn id="20" dur="1" fill="hold">
                                          <p:stCondLst>
                                            <p:cond delay="0"/>
                                          </p:stCondLst>
                                        </p:cTn>
                                        <p:tgtEl>
                                          <p:spTgt spid="96259">
                                            <p:txEl>
                                              <p:pRg st="1" end="1"/>
                                            </p:txEl>
                                          </p:spTgt>
                                        </p:tgtEl>
                                        <p:attrNameLst>
                                          <p:attrName>style.visibility</p:attrName>
                                        </p:attrNameLst>
                                      </p:cBhvr>
                                      <p:to>
                                        <p:strVal val="visible"/>
                                      </p:to>
                                    </p:set>
                                    <p:anim calcmode="lin" valueType="num">
                                      <p:cBhvr>
                                        <p:cTn id="21" dur="1000" fill="hold"/>
                                        <p:tgtEl>
                                          <p:spTgt spid="96259">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96259">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962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6259">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1" end="1"/>
                                            </p:txEl>
                                          </p:spTgt>
                                        </p:tgtEl>
                                        <p:attrNameLst>
                                          <p:attrName>ppt_c</p:attrName>
                                        </p:attrNameLst>
                                      </p:cBhvr>
                                      <p:to>
                                        <a:schemeClr val="folHlink"/>
                                      </p:to>
                                    </p:animClr>
                                  </p:subTnLst>
                                </p:cTn>
                              </p:par>
                              <p:par>
                                <p:cTn id="25" presetID="15" presetClass="entr" presetSubtype="0" fill="hold" grpId="0" nodeType="withEffect">
                                  <p:stCondLst>
                                    <p:cond delay="0"/>
                                  </p:stCondLst>
                                  <p:childTnLst>
                                    <p:set>
                                      <p:cBhvr>
                                        <p:cTn id="26" dur="1" fill="hold">
                                          <p:stCondLst>
                                            <p:cond delay="0"/>
                                          </p:stCondLst>
                                        </p:cTn>
                                        <p:tgtEl>
                                          <p:spTgt spid="96259">
                                            <p:txEl>
                                              <p:pRg st="2" end="2"/>
                                            </p:txEl>
                                          </p:spTgt>
                                        </p:tgtEl>
                                        <p:attrNameLst>
                                          <p:attrName>style.visibility</p:attrName>
                                        </p:attrNameLst>
                                      </p:cBhvr>
                                      <p:to>
                                        <p:strVal val="visible"/>
                                      </p:to>
                                    </p:set>
                                    <p:anim calcmode="lin" valueType="num">
                                      <p:cBhvr>
                                        <p:cTn id="27" dur="1000" fill="hold"/>
                                        <p:tgtEl>
                                          <p:spTgt spid="96259">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96259">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962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6259">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2" end="2"/>
                                            </p:txEl>
                                          </p:spTgt>
                                        </p:tgtEl>
                                        <p:attrNameLst>
                                          <p:attrName>ppt_c</p:attrName>
                                        </p:attrNameLst>
                                      </p:cBhvr>
                                      <p:to>
                                        <a:schemeClr val="folHlink"/>
                                      </p:to>
                                    </p:animClr>
                                  </p:subTnLst>
                                </p:cTn>
                              </p:par>
                              <p:par>
                                <p:cTn id="31" presetID="15" presetClass="entr" presetSubtype="0" fill="hold" grpId="0" nodeType="withEffect">
                                  <p:stCondLst>
                                    <p:cond delay="0"/>
                                  </p:stCondLst>
                                  <p:childTnLst>
                                    <p:set>
                                      <p:cBhvr>
                                        <p:cTn id="32" dur="1" fill="hold">
                                          <p:stCondLst>
                                            <p:cond delay="0"/>
                                          </p:stCondLst>
                                        </p:cTn>
                                        <p:tgtEl>
                                          <p:spTgt spid="96259">
                                            <p:txEl>
                                              <p:pRg st="3" end="3"/>
                                            </p:txEl>
                                          </p:spTgt>
                                        </p:tgtEl>
                                        <p:attrNameLst>
                                          <p:attrName>style.visibility</p:attrName>
                                        </p:attrNameLst>
                                      </p:cBhvr>
                                      <p:to>
                                        <p:strVal val="visible"/>
                                      </p:to>
                                    </p:set>
                                    <p:anim calcmode="lin" valueType="num">
                                      <p:cBhvr>
                                        <p:cTn id="33" dur="1000" fill="hold"/>
                                        <p:tgtEl>
                                          <p:spTgt spid="96259">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96259">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962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6259">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3" end="3"/>
                                            </p:txEl>
                                          </p:spTgt>
                                        </p:tgtEl>
                                        <p:attrNameLst>
                                          <p:attrName>ppt_c</p:attrName>
                                        </p:attrNameLst>
                                      </p:cBhvr>
                                      <p:to>
                                        <a:schemeClr val="folHlink"/>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96259">
                                            <p:txEl>
                                              <p:pRg st="4" end="4"/>
                                            </p:txEl>
                                          </p:spTgt>
                                        </p:tgtEl>
                                        <p:attrNameLst>
                                          <p:attrName>style.visibility</p:attrName>
                                        </p:attrNameLst>
                                      </p:cBhvr>
                                      <p:to>
                                        <p:strVal val="visible"/>
                                      </p:to>
                                    </p:set>
                                    <p:anim calcmode="lin" valueType="num">
                                      <p:cBhvr>
                                        <p:cTn id="41" dur="1000" fill="hold"/>
                                        <p:tgtEl>
                                          <p:spTgt spid="96259">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96259">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9625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96259">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4" end="4"/>
                                            </p:txEl>
                                          </p:spTgt>
                                        </p:tgtEl>
                                        <p:attrNameLst>
                                          <p:attrName>ppt_c</p:attrName>
                                        </p:attrNameLst>
                                      </p:cBhvr>
                                      <p:to>
                                        <a:schemeClr val="fo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96259">
                                            <p:txEl>
                                              <p:pRg st="5" end="5"/>
                                            </p:txEl>
                                          </p:spTgt>
                                        </p:tgtEl>
                                        <p:attrNameLst>
                                          <p:attrName>style.visibility</p:attrName>
                                        </p:attrNameLst>
                                      </p:cBhvr>
                                      <p:to>
                                        <p:strVal val="visible"/>
                                      </p:to>
                                    </p:set>
                                    <p:anim calcmode="lin" valueType="num">
                                      <p:cBhvr>
                                        <p:cTn id="49" dur="1000" fill="hold"/>
                                        <p:tgtEl>
                                          <p:spTgt spid="96259">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96259">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9625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96259">
                                            <p:txEl>
                                              <p:pRg st="5" end="5"/>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5" end="5"/>
                                            </p:txEl>
                                          </p:spTgt>
                                        </p:tgtEl>
                                        <p:attrNameLst>
                                          <p:attrName>ppt_c</p:attrName>
                                        </p:attrNameLst>
                                      </p:cBhvr>
                                      <p:to>
                                        <a:schemeClr val="folHlink"/>
                                      </p:to>
                                    </p:animClr>
                                  </p:sub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96259">
                                            <p:txEl>
                                              <p:pRg st="6" end="6"/>
                                            </p:txEl>
                                          </p:spTgt>
                                        </p:tgtEl>
                                        <p:attrNameLst>
                                          <p:attrName>style.visibility</p:attrName>
                                        </p:attrNameLst>
                                      </p:cBhvr>
                                      <p:to>
                                        <p:strVal val="visible"/>
                                      </p:to>
                                    </p:set>
                                    <p:anim calcmode="lin" valueType="num">
                                      <p:cBhvr>
                                        <p:cTn id="57" dur="1000" fill="hold"/>
                                        <p:tgtEl>
                                          <p:spTgt spid="96259">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96259">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9625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96259">
                                            <p:txEl>
                                              <p:pRg st="6" end="6"/>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6" end="6"/>
                                            </p:txEl>
                                          </p:spTgt>
                                        </p:tgtEl>
                                        <p:attrNameLst>
                                          <p:attrName>ppt_c</p:attrName>
                                        </p:attrNameLst>
                                      </p:cBhvr>
                                      <p:to>
                                        <a:schemeClr val="folHlink"/>
                                      </p:to>
                                    </p:animClr>
                                  </p:sub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96259">
                                            <p:txEl>
                                              <p:pRg st="7" end="7"/>
                                            </p:txEl>
                                          </p:spTgt>
                                        </p:tgtEl>
                                        <p:attrNameLst>
                                          <p:attrName>style.visibility</p:attrName>
                                        </p:attrNameLst>
                                      </p:cBhvr>
                                      <p:to>
                                        <p:strVal val="visible"/>
                                      </p:to>
                                    </p:set>
                                    <p:anim calcmode="lin" valueType="num">
                                      <p:cBhvr>
                                        <p:cTn id="65" dur="1000" fill="hold"/>
                                        <p:tgtEl>
                                          <p:spTgt spid="96259">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96259">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9625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96259">
                                            <p:txEl>
                                              <p:pRg st="7" end="7"/>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7" end="7"/>
                                            </p:txEl>
                                          </p:spTgt>
                                        </p:tgtEl>
                                        <p:attrNameLst>
                                          <p:attrName>ppt_c</p:attrName>
                                        </p:attrNameLst>
                                      </p:cBhvr>
                                      <p:to>
                                        <a:schemeClr val="folHlink"/>
                                      </p:to>
                                    </p:animClr>
                                  </p:subTnLst>
                                </p:cTn>
                              </p:par>
                              <p:par>
                                <p:cTn id="69" presetID="15" presetClass="entr" presetSubtype="0" fill="hold" grpId="0" nodeType="withEffect">
                                  <p:stCondLst>
                                    <p:cond delay="0"/>
                                  </p:stCondLst>
                                  <p:childTnLst>
                                    <p:set>
                                      <p:cBhvr>
                                        <p:cTn id="70" dur="1" fill="hold">
                                          <p:stCondLst>
                                            <p:cond delay="0"/>
                                          </p:stCondLst>
                                        </p:cTn>
                                        <p:tgtEl>
                                          <p:spTgt spid="96259">
                                            <p:txEl>
                                              <p:pRg st="8" end="8"/>
                                            </p:txEl>
                                          </p:spTgt>
                                        </p:tgtEl>
                                        <p:attrNameLst>
                                          <p:attrName>style.visibility</p:attrName>
                                        </p:attrNameLst>
                                      </p:cBhvr>
                                      <p:to>
                                        <p:strVal val="visible"/>
                                      </p:to>
                                    </p:set>
                                    <p:anim calcmode="lin" valueType="num">
                                      <p:cBhvr>
                                        <p:cTn id="71" dur="1000" fill="hold"/>
                                        <p:tgtEl>
                                          <p:spTgt spid="96259">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96259">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9625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96259">
                                            <p:txEl>
                                              <p:pRg st="8" end="8"/>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8" end="8"/>
                                            </p:txEl>
                                          </p:spTgt>
                                        </p:tgtEl>
                                        <p:attrNameLst>
                                          <p:attrName>ppt_c</p:attrName>
                                        </p:attrNameLst>
                                      </p:cBhvr>
                                      <p:to>
                                        <a:schemeClr val="folHlink"/>
                                      </p:to>
                                    </p:animClr>
                                  </p:sub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96259">
                                            <p:txEl>
                                              <p:pRg st="9" end="9"/>
                                            </p:txEl>
                                          </p:spTgt>
                                        </p:tgtEl>
                                        <p:attrNameLst>
                                          <p:attrName>style.visibility</p:attrName>
                                        </p:attrNameLst>
                                      </p:cBhvr>
                                      <p:to>
                                        <p:strVal val="visible"/>
                                      </p:to>
                                    </p:set>
                                    <p:anim calcmode="lin" valueType="num">
                                      <p:cBhvr>
                                        <p:cTn id="79" dur="1000" fill="hold"/>
                                        <p:tgtEl>
                                          <p:spTgt spid="96259">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96259">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9625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96259">
                                            <p:txEl>
                                              <p:pRg st="9" end="9"/>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6259">
                                            <p:txEl>
                                              <p:pRg st="9" end="9"/>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95600" y="0"/>
            <a:ext cx="7772400" cy="1143000"/>
          </a:xfrm>
        </p:spPr>
        <p:txBody>
          <a:bodyPr/>
          <a:lstStyle/>
          <a:p>
            <a:pPr algn="just"/>
            <a:r>
              <a:rPr lang="en-US" dirty="0">
                <a:solidFill>
                  <a:schemeClr val="tx1"/>
                </a:solidFill>
              </a:rPr>
              <a:t>Ground effect</a:t>
            </a:r>
          </a:p>
        </p:txBody>
      </p:sp>
      <p:sp>
        <p:nvSpPr>
          <p:cNvPr id="53251" name="Rectangle 3"/>
          <p:cNvSpPr>
            <a:spLocks noGrp="1" noChangeArrowheads="1"/>
          </p:cNvSpPr>
          <p:nvPr>
            <p:ph type="body" idx="1"/>
          </p:nvPr>
        </p:nvSpPr>
        <p:spPr>
          <a:xfrm>
            <a:off x="0" y="2959769"/>
            <a:ext cx="12127832" cy="3898231"/>
          </a:xfrm>
        </p:spPr>
        <p:txBody>
          <a:bodyPr>
            <a:normAutofit/>
          </a:bodyPr>
          <a:lstStyle/>
          <a:p>
            <a:r>
              <a:rPr lang="en-US" dirty="0"/>
              <a:t>Pitching moments develop upward for the aircraft leaving ground effect and may cause an increase in angle of attack such that the corresponding increase in drag may cause the aircraft to settle</a:t>
            </a:r>
            <a:r>
              <a:rPr lang="en-US" dirty="0" smtClean="0"/>
              <a:t>.</a:t>
            </a:r>
          </a:p>
          <a:p>
            <a:r>
              <a:rPr lang="en-US" dirty="0" smtClean="0"/>
              <a:t>The </a:t>
            </a:r>
            <a:r>
              <a:rPr lang="en-US" dirty="0"/>
              <a:t>pitch up and down moments are experienced entering and leaving ground effect</a:t>
            </a:r>
          </a:p>
          <a:p>
            <a:r>
              <a:rPr lang="en-US" dirty="0" smtClean="0"/>
              <a:t>Level flight in ground effect results in a </a:t>
            </a:r>
            <a:r>
              <a:rPr lang="en-US" dirty="0"/>
              <a:t>significant pitch up requiring a substantial force on the yoke to keep the nose </a:t>
            </a:r>
            <a:r>
              <a:rPr lang="en-US" dirty="0" smtClean="0"/>
              <a:t>down</a:t>
            </a:r>
          </a:p>
          <a:p>
            <a:r>
              <a:rPr lang="en-US" dirty="0"/>
              <a:t>There is also a change in the effective angle of attack.  Because of the altered downwash, an angle of attack decrease for the same CL is the result</a:t>
            </a:r>
          </a:p>
          <a:p>
            <a:r>
              <a:rPr lang="en-US" dirty="0"/>
              <a:t>Pitching moments develop downward for an aircraft entering ground effect because of the wings downwash not being able to help the tail generate lift downward.</a:t>
            </a:r>
          </a:p>
          <a:p>
            <a:endParaRPr lang="en-US" dirty="0"/>
          </a:p>
          <a:p>
            <a:pPr algn="just"/>
            <a:endParaRPr lang="en-US" dirty="0"/>
          </a:p>
        </p:txBody>
      </p:sp>
      <p:pic>
        <p:nvPicPr>
          <p:cNvPr id="87042" name="Picture 2" descr="http://health.learninginfo.org/images/ground-effect-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332" y="56148"/>
            <a:ext cx="47625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0183" y="620942"/>
            <a:ext cx="7104557" cy="2349856"/>
          </a:xfrm>
          <a:prstGeom prst="rect">
            <a:avLst/>
          </a:prstGeom>
        </p:spPr>
      </p:pic>
    </p:spTree>
    <p:extLst>
      <p:ext uri="{BB962C8B-B14F-4D97-AF65-F5344CB8AC3E}">
        <p14:creationId xmlns:p14="http://schemas.microsoft.com/office/powerpoint/2010/main" val="2623786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Effect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On entering ground effect:</a:t>
            </a:r>
          </a:p>
          <a:p>
            <a:pPr lvl="1"/>
            <a:r>
              <a:rPr lang="en-US" dirty="0" smtClean="0"/>
              <a:t>Induced drag is decreased</a:t>
            </a:r>
          </a:p>
          <a:p>
            <a:pPr lvl="1"/>
            <a:r>
              <a:rPr lang="en-US" dirty="0" smtClean="0"/>
              <a:t>Nose-down pitching moments occur</a:t>
            </a:r>
          </a:p>
          <a:p>
            <a:pPr lvl="1"/>
            <a:r>
              <a:rPr lang="en-US" dirty="0" smtClean="0"/>
              <a:t>Airspeed may indicate slow</a:t>
            </a:r>
          </a:p>
          <a:p>
            <a:r>
              <a:rPr lang="en-US" dirty="0" smtClean="0"/>
              <a:t>On leaving ground effect</a:t>
            </a:r>
          </a:p>
          <a:p>
            <a:pPr lvl="1"/>
            <a:r>
              <a:rPr lang="en-US" dirty="0" smtClean="0"/>
              <a:t>Induced drag is increased</a:t>
            </a:r>
          </a:p>
          <a:p>
            <a:pPr lvl="1"/>
            <a:r>
              <a:rPr lang="en-US" dirty="0" smtClean="0"/>
              <a:t>Nose-up pitching moments occur</a:t>
            </a:r>
          </a:p>
          <a:p>
            <a:pPr lvl="1"/>
            <a:r>
              <a:rPr lang="en-US" dirty="0" smtClean="0"/>
              <a:t>Airspeed may indicate higher</a:t>
            </a:r>
          </a:p>
          <a:p>
            <a:r>
              <a:rPr lang="en-US" dirty="0" smtClean="0"/>
              <a:t>Manufacture’s design CG range is determined to a large extent based on the pitch moments developed entering and leaving ground effect</a:t>
            </a:r>
            <a:endParaRPr lang="en-US" dirty="0"/>
          </a:p>
        </p:txBody>
      </p:sp>
      <p:pic>
        <p:nvPicPr>
          <p:cNvPr id="4" name="Picture 3"/>
          <p:cNvPicPr>
            <a:picLocks noChangeAspect="1"/>
          </p:cNvPicPr>
          <p:nvPr/>
        </p:nvPicPr>
        <p:blipFill>
          <a:blip r:embed="rId2"/>
          <a:stretch>
            <a:fillRect/>
          </a:stretch>
        </p:blipFill>
        <p:spPr>
          <a:xfrm>
            <a:off x="6195916" y="2442894"/>
            <a:ext cx="5893335" cy="2225357"/>
          </a:xfrm>
          <a:prstGeom prst="rect">
            <a:avLst/>
          </a:prstGeom>
        </p:spPr>
      </p:pic>
    </p:spTree>
    <p:extLst>
      <p:ext uri="{BB962C8B-B14F-4D97-AF65-F5344CB8AC3E}">
        <p14:creationId xmlns:p14="http://schemas.microsoft.com/office/powerpoint/2010/main" val="4143424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609600"/>
            <a:ext cx="4724400" cy="1143000"/>
          </a:xfrm>
        </p:spPr>
        <p:txBody>
          <a:bodyPr/>
          <a:lstStyle/>
          <a:p>
            <a:r>
              <a:rPr lang="en-US" altLang="en-US" dirty="0" smtClean="0"/>
              <a:t>Axes of Control</a:t>
            </a:r>
          </a:p>
        </p:txBody>
      </p:sp>
      <p:sp>
        <p:nvSpPr>
          <p:cNvPr id="17411" name="Rectangle 3"/>
          <p:cNvSpPr>
            <a:spLocks noGrp="1" noChangeArrowheads="1"/>
          </p:cNvSpPr>
          <p:nvPr>
            <p:ph type="body" idx="1"/>
          </p:nvPr>
        </p:nvSpPr>
        <p:spPr>
          <a:xfrm>
            <a:off x="244642" y="1752600"/>
            <a:ext cx="6431393" cy="4114800"/>
          </a:xfrm>
        </p:spPr>
        <p:txBody>
          <a:bodyPr/>
          <a:lstStyle/>
          <a:p>
            <a:r>
              <a:rPr lang="en-US" altLang="en-US" dirty="0" smtClean="0"/>
              <a:t>Longitudinal axis runs nose to tail</a:t>
            </a:r>
          </a:p>
          <a:p>
            <a:pPr lvl="1"/>
            <a:r>
              <a:rPr lang="en-US" altLang="en-US" dirty="0" smtClean="0"/>
              <a:t>Ailerons control bank about the longitudinal axis</a:t>
            </a:r>
          </a:p>
          <a:p>
            <a:r>
              <a:rPr lang="en-US" altLang="en-US" dirty="0" smtClean="0"/>
              <a:t>Vertical axis runs through the roof and belly usually through the cabin area</a:t>
            </a:r>
          </a:p>
          <a:p>
            <a:pPr lvl="1"/>
            <a:r>
              <a:rPr lang="en-US" altLang="en-US" dirty="0" smtClean="0"/>
              <a:t>Rudder controls yaw about the vertical axis</a:t>
            </a:r>
          </a:p>
          <a:p>
            <a:r>
              <a:rPr lang="en-US" altLang="en-US" dirty="0" smtClean="0"/>
              <a:t>Lateral axis runs wingtip to wingtip</a:t>
            </a:r>
          </a:p>
          <a:p>
            <a:pPr lvl="1"/>
            <a:r>
              <a:rPr lang="en-US" altLang="en-US" dirty="0" smtClean="0"/>
              <a:t>Elevator controls pitch about the lateral axis</a:t>
            </a:r>
          </a:p>
          <a:p>
            <a:r>
              <a:rPr lang="en-US" altLang="en-US" dirty="0" smtClean="0"/>
              <a:t>Understanding of the axes is critical to our next topic – stability </a:t>
            </a:r>
          </a:p>
        </p:txBody>
      </p:sp>
      <p:pic>
        <p:nvPicPr>
          <p:cNvPr id="17412" name="Picture 4" descr="F_03_27"/>
          <p:cNvPicPr>
            <a:picLocks noChangeAspect="1" noChangeArrowheads="1"/>
          </p:cNvPicPr>
          <p:nvPr/>
        </p:nvPicPr>
        <p:blipFill>
          <a:blip r:embed="rId2">
            <a:extLst>
              <a:ext uri="{28A0092B-C50C-407E-A947-70E740481C1C}">
                <a14:useLocalDpi xmlns:a14="http://schemas.microsoft.com/office/drawing/2010/main" val="0"/>
              </a:ext>
            </a:extLst>
          </a:blip>
          <a:srcRect l="3999" t="4666" r="6000" b="19333"/>
          <a:stretch>
            <a:fillRect/>
          </a:stretch>
        </p:blipFill>
        <p:spPr bwMode="auto">
          <a:xfrm>
            <a:off x="6676035" y="1752600"/>
            <a:ext cx="5459818" cy="34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333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p:sp>
        <p:nvSpPr>
          <p:cNvPr id="3" name="Content Placeholder 2"/>
          <p:cNvSpPr>
            <a:spLocks noGrp="1"/>
          </p:cNvSpPr>
          <p:nvPr>
            <p:ph idx="1"/>
          </p:nvPr>
        </p:nvSpPr>
        <p:spPr/>
        <p:txBody>
          <a:bodyPr/>
          <a:lstStyle/>
          <a:p>
            <a:r>
              <a:rPr lang="en-US" dirty="0"/>
              <a:t>Stability is generally discussed with reference to the 3 axis</a:t>
            </a:r>
          </a:p>
          <a:p>
            <a:pPr lvl="1"/>
            <a:r>
              <a:rPr lang="en-US" dirty="0"/>
              <a:t>Longitudinal stability which is pitch stability</a:t>
            </a:r>
          </a:p>
          <a:p>
            <a:pPr lvl="1"/>
            <a:r>
              <a:rPr lang="en-US" dirty="0"/>
              <a:t>Lateral stability which is roll stability</a:t>
            </a:r>
          </a:p>
          <a:p>
            <a:pPr lvl="1"/>
            <a:r>
              <a:rPr lang="en-US" dirty="0"/>
              <a:t>Vertical stability which is yaw stability</a:t>
            </a:r>
          </a:p>
          <a:p>
            <a:r>
              <a:rPr lang="en-US" dirty="0"/>
              <a:t>Stability is further categorized</a:t>
            </a:r>
          </a:p>
          <a:p>
            <a:pPr lvl="1"/>
            <a:r>
              <a:rPr lang="en-US" dirty="0"/>
              <a:t>Positively stable – resists any displacement</a:t>
            </a:r>
          </a:p>
          <a:p>
            <a:pPr lvl="1"/>
            <a:r>
              <a:rPr lang="en-US" dirty="0"/>
              <a:t>Negatively stable – favors displacement</a:t>
            </a:r>
          </a:p>
          <a:p>
            <a:pPr lvl="1"/>
            <a:r>
              <a:rPr lang="en-US" dirty="0"/>
              <a:t>Neutrally stable – neither resistant or favoring displacement</a:t>
            </a:r>
          </a:p>
          <a:p>
            <a:endParaRPr lang="en-US" dirty="0"/>
          </a:p>
        </p:txBody>
      </p:sp>
    </p:spTree>
    <p:extLst>
      <p:ext uri="{BB962C8B-B14F-4D97-AF65-F5344CB8AC3E}">
        <p14:creationId xmlns:p14="http://schemas.microsoft.com/office/powerpoint/2010/main" val="147488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Aircraft Design Characteristics</a:t>
            </a:r>
            <a:endParaRPr lang="en-US" dirty="0"/>
          </a:p>
        </p:txBody>
      </p:sp>
      <p:sp>
        <p:nvSpPr>
          <p:cNvPr id="6" name="Content Placeholder 5"/>
          <p:cNvSpPr>
            <a:spLocks noGrp="1"/>
          </p:cNvSpPr>
          <p:nvPr>
            <p:ph sz="quarter" idx="1"/>
          </p:nvPr>
        </p:nvSpPr>
        <p:spPr>
          <a:xfrm>
            <a:off x="890338" y="2061411"/>
            <a:ext cx="7106652" cy="4251157"/>
          </a:xfrm>
        </p:spPr>
        <p:txBody>
          <a:bodyPr>
            <a:normAutofit/>
          </a:bodyPr>
          <a:lstStyle/>
          <a:p>
            <a:r>
              <a:rPr lang="en-US" dirty="0" smtClean="0"/>
              <a:t>Engineers design in specific control characteristics based on the job the aircraft needs to do</a:t>
            </a:r>
          </a:p>
          <a:p>
            <a:r>
              <a:rPr lang="en-US" dirty="0" smtClean="0"/>
              <a:t>Training aircraft generally are quick to respond to inputs</a:t>
            </a:r>
          </a:p>
          <a:p>
            <a:r>
              <a:rPr lang="en-US" dirty="0" smtClean="0"/>
              <a:t>Transport category aircraft are usually slower to respond and are heavier on the controls</a:t>
            </a:r>
          </a:p>
          <a:p>
            <a:r>
              <a:rPr lang="en-US" dirty="0" smtClean="0"/>
              <a:t>Stability affects 2 areas significantly:</a:t>
            </a:r>
          </a:p>
          <a:p>
            <a:pPr lvl="1"/>
            <a:r>
              <a:rPr lang="en-US" dirty="0" smtClean="0"/>
              <a:t>Maneuverability </a:t>
            </a:r>
          </a:p>
          <a:p>
            <a:pPr lvl="1"/>
            <a:r>
              <a:rPr lang="en-US" dirty="0" smtClean="0"/>
              <a:t>Controllability</a:t>
            </a:r>
          </a:p>
          <a:p>
            <a:pPr lvl="1"/>
            <a:endParaRPr lang="en-US" dirty="0"/>
          </a:p>
        </p:txBody>
      </p:sp>
    </p:spTree>
    <p:extLst>
      <p:ext uri="{BB962C8B-B14F-4D97-AF65-F5344CB8AC3E}">
        <p14:creationId xmlns:p14="http://schemas.microsoft.com/office/powerpoint/2010/main" val="3920843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4484" y="274638"/>
            <a:ext cx="10254916" cy="1143000"/>
          </a:xfrm>
        </p:spPr>
        <p:txBody>
          <a:bodyPr>
            <a:normAutofit/>
          </a:bodyPr>
          <a:lstStyle/>
          <a:p>
            <a:pPr algn="ctr" eaLnBrk="1" hangingPunct="1"/>
            <a:r>
              <a:rPr lang="en-US" sz="4000" dirty="0"/>
              <a:t>Maneuverability &amp; Controllability</a:t>
            </a:r>
          </a:p>
        </p:txBody>
      </p:sp>
      <p:sp>
        <p:nvSpPr>
          <p:cNvPr id="26627" name="Rectangle 3"/>
          <p:cNvSpPr>
            <a:spLocks noGrp="1" noChangeArrowheads="1"/>
          </p:cNvSpPr>
          <p:nvPr>
            <p:ph sz="quarter" idx="1"/>
          </p:nvPr>
        </p:nvSpPr>
        <p:spPr>
          <a:xfrm>
            <a:off x="673768" y="1909011"/>
            <a:ext cx="9537032" cy="4796589"/>
          </a:xfrm>
        </p:spPr>
        <p:txBody>
          <a:bodyPr>
            <a:normAutofit/>
          </a:bodyPr>
          <a:lstStyle/>
          <a:p>
            <a:pPr eaLnBrk="1" hangingPunct="1"/>
            <a:r>
              <a:rPr lang="en-US" b="1" dirty="0" smtClean="0"/>
              <a:t>Controllability</a:t>
            </a:r>
            <a:r>
              <a:rPr lang="en-US" dirty="0" smtClean="0"/>
              <a:t>:</a:t>
            </a:r>
          </a:p>
          <a:p>
            <a:pPr lvl="1" eaLnBrk="1" hangingPunct="1"/>
            <a:r>
              <a:rPr lang="en-US" dirty="0" smtClean="0"/>
              <a:t>The capability of the aircraft to respond to the pilot’s inputs</a:t>
            </a:r>
          </a:p>
          <a:p>
            <a:pPr lvl="1" eaLnBrk="1" hangingPunct="1"/>
            <a:r>
              <a:rPr lang="en-US" dirty="0" smtClean="0"/>
              <a:t>Especially with regard to flightpath and attitude</a:t>
            </a:r>
          </a:p>
          <a:p>
            <a:pPr eaLnBrk="1" hangingPunct="1"/>
            <a:r>
              <a:rPr lang="en-US" b="1" dirty="0" smtClean="0"/>
              <a:t>Maneuverability:</a:t>
            </a:r>
          </a:p>
          <a:p>
            <a:pPr lvl="1" eaLnBrk="1" hangingPunct="1"/>
            <a:r>
              <a:rPr lang="en-US" dirty="0" smtClean="0"/>
              <a:t>The quality of an aircraft that permits it to be maneuvered easily</a:t>
            </a:r>
          </a:p>
          <a:p>
            <a:pPr lvl="1" eaLnBrk="1" hangingPunct="1"/>
            <a:r>
              <a:rPr lang="en-US" dirty="0" smtClean="0"/>
              <a:t>Also the ability to withstand the stresses imposed by those maneuvers</a:t>
            </a:r>
          </a:p>
          <a:p>
            <a:pPr lvl="1" eaLnBrk="1" hangingPunct="1"/>
            <a:r>
              <a:rPr lang="en-US" dirty="0" smtClean="0"/>
              <a:t>It is governed by weight, inertia, size and location of flight controls, structural strength, and powerplant</a:t>
            </a:r>
          </a:p>
        </p:txBody>
      </p:sp>
    </p:spTree>
    <p:extLst>
      <p:ext uri="{BB962C8B-B14F-4D97-AF65-F5344CB8AC3E}">
        <p14:creationId xmlns:p14="http://schemas.microsoft.com/office/powerpoint/2010/main" val="2939705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OBJECTIVE</a:t>
            </a:r>
            <a:endParaRPr lang="en-US" dirty="0"/>
          </a:p>
        </p:txBody>
      </p:sp>
      <p:sp>
        <p:nvSpPr>
          <p:cNvPr id="3" name="Content Placeholder 2"/>
          <p:cNvSpPr>
            <a:spLocks noGrp="1"/>
          </p:cNvSpPr>
          <p:nvPr>
            <p:ph idx="1"/>
          </p:nvPr>
        </p:nvSpPr>
        <p:spPr/>
        <p:txBody>
          <a:bodyPr/>
          <a:lstStyle/>
          <a:p>
            <a:r>
              <a:rPr lang="en-US" dirty="0" smtClean="0"/>
              <a:t>To understand how the various aerodynamic forces act on an airplane and to know how to control those forces for safe flight</a:t>
            </a:r>
            <a:endParaRPr lang="en-US" dirty="0"/>
          </a:p>
        </p:txBody>
      </p:sp>
    </p:spTree>
    <p:extLst>
      <p:ext uri="{BB962C8B-B14F-4D97-AF65-F5344CB8AC3E}">
        <p14:creationId xmlns:p14="http://schemas.microsoft.com/office/powerpoint/2010/main" val="114944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264" y="557463"/>
            <a:ext cx="8153400" cy="990600"/>
          </a:xfrm>
        </p:spPr>
        <p:txBody>
          <a:bodyPr/>
          <a:lstStyle/>
          <a:p>
            <a:r>
              <a:rPr lang="en-US" dirty="0" smtClean="0"/>
              <a:t>Stability</a:t>
            </a:r>
            <a:endParaRPr lang="en-US" dirty="0"/>
          </a:p>
        </p:txBody>
      </p:sp>
      <p:sp>
        <p:nvSpPr>
          <p:cNvPr id="3" name="Content Placeholder 2"/>
          <p:cNvSpPr>
            <a:spLocks noGrp="1"/>
          </p:cNvSpPr>
          <p:nvPr>
            <p:ph sz="quarter" idx="1"/>
          </p:nvPr>
        </p:nvSpPr>
        <p:spPr>
          <a:xfrm>
            <a:off x="862264" y="2145631"/>
            <a:ext cx="8153400" cy="4495800"/>
          </a:xfrm>
        </p:spPr>
        <p:txBody>
          <a:bodyPr>
            <a:normAutofit/>
          </a:bodyPr>
          <a:lstStyle/>
          <a:p>
            <a:r>
              <a:rPr lang="en-US" dirty="0" smtClean="0"/>
              <a:t>The flightpaths and attitudes an aircraft flies are limited by </a:t>
            </a:r>
          </a:p>
          <a:p>
            <a:pPr lvl="1"/>
            <a:r>
              <a:rPr lang="en-US" dirty="0"/>
              <a:t>T</a:t>
            </a:r>
            <a:r>
              <a:rPr lang="en-US" dirty="0" smtClean="0"/>
              <a:t>he aerodynamic characteristics</a:t>
            </a:r>
          </a:p>
          <a:p>
            <a:pPr lvl="1"/>
            <a:r>
              <a:rPr lang="en-US" dirty="0" smtClean="0"/>
              <a:t>Thrust</a:t>
            </a:r>
          </a:p>
          <a:p>
            <a:pPr lvl="1"/>
            <a:r>
              <a:rPr lang="en-US" dirty="0" smtClean="0"/>
              <a:t>Structural limitations</a:t>
            </a:r>
          </a:p>
          <a:p>
            <a:r>
              <a:rPr lang="en-US" dirty="0" smtClean="0"/>
              <a:t>If the maximum utility is desired, it has to be able to be safely controllable to its limits without exceeding the pilot’s strength</a:t>
            </a:r>
          </a:p>
          <a:p>
            <a:r>
              <a:rPr lang="en-US" dirty="0" smtClean="0"/>
              <a:t>There are two types of stability</a:t>
            </a:r>
          </a:p>
          <a:p>
            <a:pPr lvl="1"/>
            <a:r>
              <a:rPr lang="en-US" dirty="0" smtClean="0"/>
              <a:t>Static</a:t>
            </a:r>
          </a:p>
          <a:p>
            <a:pPr lvl="1"/>
            <a:r>
              <a:rPr lang="en-US" dirty="0" smtClean="0"/>
              <a:t>Dynamic </a:t>
            </a:r>
            <a:endParaRPr lang="en-US" dirty="0"/>
          </a:p>
        </p:txBody>
      </p:sp>
    </p:spTree>
    <p:extLst>
      <p:ext uri="{BB962C8B-B14F-4D97-AF65-F5344CB8AC3E}">
        <p14:creationId xmlns:p14="http://schemas.microsoft.com/office/powerpoint/2010/main" val="2852947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Stability</a:t>
            </a:r>
            <a:endParaRPr lang="en-US" dirty="0"/>
          </a:p>
        </p:txBody>
      </p:sp>
      <p:sp>
        <p:nvSpPr>
          <p:cNvPr id="3" name="Content Placeholder 2"/>
          <p:cNvSpPr>
            <a:spLocks noGrp="1"/>
          </p:cNvSpPr>
          <p:nvPr>
            <p:ph idx="1"/>
          </p:nvPr>
        </p:nvSpPr>
        <p:spPr>
          <a:xfrm>
            <a:off x="684211" y="1760621"/>
            <a:ext cx="5212263" cy="4864768"/>
          </a:xfrm>
        </p:spPr>
        <p:txBody>
          <a:bodyPr>
            <a:normAutofit/>
          </a:bodyPr>
          <a:lstStyle/>
          <a:p>
            <a:r>
              <a:rPr lang="en-US" dirty="0"/>
              <a:t>Is the </a:t>
            </a:r>
            <a:r>
              <a:rPr lang="en-US" i="1" u="sng" dirty="0"/>
              <a:t>initial</a:t>
            </a:r>
            <a:r>
              <a:rPr lang="en-US" dirty="0"/>
              <a:t> tendency of an aircraft to move, once it has been </a:t>
            </a:r>
            <a:r>
              <a:rPr lang="en-US" dirty="0" smtClean="0"/>
              <a:t>displaced </a:t>
            </a:r>
            <a:r>
              <a:rPr lang="en-US" dirty="0"/>
              <a:t>from its equilibrium </a:t>
            </a:r>
            <a:r>
              <a:rPr lang="en-US" dirty="0" smtClean="0"/>
              <a:t>position</a:t>
            </a:r>
          </a:p>
          <a:p>
            <a:r>
              <a:rPr lang="en-US" dirty="0" smtClean="0"/>
              <a:t>This type of stability has three subtypes:</a:t>
            </a:r>
          </a:p>
          <a:p>
            <a:pPr lvl="1"/>
            <a:r>
              <a:rPr lang="en-US" dirty="0" smtClean="0"/>
              <a:t>Positive static stability is indicated by initial movement back to the original position</a:t>
            </a:r>
          </a:p>
          <a:p>
            <a:pPr lvl="1"/>
            <a:r>
              <a:rPr lang="en-US" dirty="0" smtClean="0"/>
              <a:t>Neutral static stability is indicated by initial movement to stay in the new position</a:t>
            </a:r>
          </a:p>
          <a:p>
            <a:pPr lvl="1"/>
            <a:r>
              <a:rPr lang="en-US" dirty="0" smtClean="0"/>
              <a:t>Negative static stability is indicated by initial movement away from the original position</a:t>
            </a:r>
            <a:endParaRPr lang="en-US" dirty="0"/>
          </a:p>
          <a:p>
            <a:endParaRPr lang="en-US" dirty="0"/>
          </a:p>
        </p:txBody>
      </p:sp>
      <p:pic>
        <p:nvPicPr>
          <p:cNvPr id="4" name="Picture 3"/>
          <p:cNvPicPr>
            <a:picLocks noChangeAspect="1"/>
          </p:cNvPicPr>
          <p:nvPr/>
        </p:nvPicPr>
        <p:blipFill>
          <a:blip r:embed="rId2"/>
          <a:stretch>
            <a:fillRect/>
          </a:stretch>
        </p:blipFill>
        <p:spPr>
          <a:xfrm>
            <a:off x="5896474" y="2866294"/>
            <a:ext cx="6295526" cy="2810273"/>
          </a:xfrm>
          <a:prstGeom prst="rect">
            <a:avLst/>
          </a:prstGeom>
        </p:spPr>
      </p:pic>
    </p:spTree>
    <p:extLst>
      <p:ext uri="{BB962C8B-B14F-4D97-AF65-F5344CB8AC3E}">
        <p14:creationId xmlns:p14="http://schemas.microsoft.com/office/powerpoint/2010/main" val="790648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27" y="163960"/>
            <a:ext cx="9404723" cy="1400530"/>
          </a:xfrm>
        </p:spPr>
        <p:txBody>
          <a:bodyPr/>
          <a:lstStyle/>
          <a:p>
            <a:r>
              <a:rPr lang="en-US" dirty="0" smtClean="0"/>
              <a:t>Dynamic stability</a:t>
            </a:r>
            <a:endParaRPr lang="en-US" dirty="0"/>
          </a:p>
        </p:txBody>
      </p:sp>
      <p:sp>
        <p:nvSpPr>
          <p:cNvPr id="3" name="Content Placeholder 2"/>
          <p:cNvSpPr>
            <a:spLocks noGrp="1"/>
          </p:cNvSpPr>
          <p:nvPr>
            <p:ph idx="1"/>
          </p:nvPr>
        </p:nvSpPr>
        <p:spPr>
          <a:xfrm>
            <a:off x="684211" y="1018675"/>
            <a:ext cx="10769852" cy="1977128"/>
          </a:xfrm>
        </p:spPr>
        <p:txBody>
          <a:bodyPr>
            <a:normAutofit fontScale="70000" lnSpcReduction="20000"/>
          </a:bodyPr>
          <a:lstStyle/>
          <a:p>
            <a:r>
              <a:rPr lang="en-US" dirty="0"/>
              <a:t>Dynamic stability refers to the aircraft response over time when disturbed from a given AOA, slip, or bank. </a:t>
            </a:r>
            <a:endParaRPr lang="en-US" dirty="0" smtClean="0"/>
          </a:p>
          <a:p>
            <a:r>
              <a:rPr lang="en-US" dirty="0" smtClean="0"/>
              <a:t>This </a:t>
            </a:r>
            <a:r>
              <a:rPr lang="en-US" dirty="0"/>
              <a:t>type of stability also has three subtypes</a:t>
            </a:r>
            <a:r>
              <a:rPr lang="en-US" dirty="0" smtClean="0"/>
              <a:t>:</a:t>
            </a:r>
          </a:p>
          <a:p>
            <a:pPr lvl="1"/>
            <a:r>
              <a:rPr lang="en-US" dirty="0"/>
              <a:t>Positive dynamic stability—over time, the motion of the displaced object decreases in amplitude and, because it is positive, the object displaced returns toward the equilibrium state.</a:t>
            </a:r>
          </a:p>
          <a:p>
            <a:pPr lvl="1"/>
            <a:r>
              <a:rPr lang="en-US" dirty="0" smtClean="0"/>
              <a:t>Neutral </a:t>
            </a:r>
            <a:r>
              <a:rPr lang="en-US" dirty="0"/>
              <a:t>dynamic stability—once displaced, the displaced object neither decreases nor increases in amplitude. A worn automobile shock absorber exhibits this tendency.</a:t>
            </a:r>
          </a:p>
          <a:p>
            <a:pPr lvl="1"/>
            <a:r>
              <a:rPr lang="en-US" dirty="0" smtClean="0"/>
              <a:t>Negative </a:t>
            </a:r>
            <a:r>
              <a:rPr lang="en-US" dirty="0"/>
              <a:t>dynamic stability—over time, the motion of the displaced object increases and becomes more divergent.</a:t>
            </a:r>
            <a:r>
              <a:rPr lang="en-US" dirty="0" smtClean="0"/>
              <a:t> </a:t>
            </a:r>
            <a:endParaRPr lang="en-US" dirty="0"/>
          </a:p>
        </p:txBody>
      </p:sp>
      <p:pic>
        <p:nvPicPr>
          <p:cNvPr id="4" name="Picture 3"/>
          <p:cNvPicPr>
            <a:picLocks noChangeAspect="1"/>
          </p:cNvPicPr>
          <p:nvPr/>
        </p:nvPicPr>
        <p:blipFill>
          <a:blip r:embed="rId2"/>
          <a:stretch>
            <a:fillRect/>
          </a:stretch>
        </p:blipFill>
        <p:spPr>
          <a:xfrm>
            <a:off x="1356557" y="2995802"/>
            <a:ext cx="9494927" cy="3883141"/>
          </a:xfrm>
          <a:prstGeom prst="rect">
            <a:avLst/>
          </a:prstGeom>
        </p:spPr>
      </p:pic>
    </p:spTree>
    <p:extLst>
      <p:ext uri="{BB962C8B-B14F-4D97-AF65-F5344CB8AC3E}">
        <p14:creationId xmlns:p14="http://schemas.microsoft.com/office/powerpoint/2010/main" val="3060803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Stability</a:t>
            </a:r>
            <a:endParaRPr lang="en-US" dirty="0"/>
          </a:p>
        </p:txBody>
      </p:sp>
      <p:sp>
        <p:nvSpPr>
          <p:cNvPr id="3" name="Content Placeholder 2"/>
          <p:cNvSpPr>
            <a:spLocks noGrp="1"/>
          </p:cNvSpPr>
          <p:nvPr>
            <p:ph idx="1"/>
          </p:nvPr>
        </p:nvSpPr>
        <p:spPr/>
        <p:txBody>
          <a:bodyPr/>
          <a:lstStyle/>
          <a:p>
            <a:r>
              <a:rPr lang="en-US" dirty="0" smtClean="0"/>
              <a:t>The oscillations made during the progression are called periodic motion</a:t>
            </a:r>
          </a:p>
          <a:p>
            <a:r>
              <a:rPr lang="en-US" dirty="0" smtClean="0"/>
              <a:t>Amplitude is the measurement of the movement of each oscillatory period</a:t>
            </a:r>
          </a:p>
          <a:p>
            <a:r>
              <a:rPr lang="en-US" dirty="0" smtClean="0"/>
              <a:t>Aperiodic motion is non-timed motion</a:t>
            </a:r>
          </a:p>
          <a:p>
            <a:r>
              <a:rPr lang="en-US" dirty="0" smtClean="0"/>
              <a:t>The airplane may have positive static stability but that does not mean it has positive dynamic stability in every circumstance</a:t>
            </a:r>
          </a:p>
          <a:p>
            <a:r>
              <a:rPr lang="en-US" dirty="0" smtClean="0"/>
              <a:t>Outside forces may act in such a way as to increase the amplitude</a:t>
            </a:r>
            <a:endParaRPr lang="en-US" dirty="0"/>
          </a:p>
        </p:txBody>
      </p:sp>
    </p:spTree>
    <p:extLst>
      <p:ext uri="{BB962C8B-B14F-4D97-AF65-F5344CB8AC3E}">
        <p14:creationId xmlns:p14="http://schemas.microsoft.com/office/powerpoint/2010/main" val="57507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and Dynamic stability</a:t>
            </a:r>
            <a:endParaRPr lang="en-US" dirty="0"/>
          </a:p>
        </p:txBody>
      </p:sp>
      <p:sp>
        <p:nvSpPr>
          <p:cNvPr id="3" name="Content Placeholder 2"/>
          <p:cNvSpPr>
            <a:spLocks noGrp="1"/>
          </p:cNvSpPr>
          <p:nvPr>
            <p:ph idx="1"/>
          </p:nvPr>
        </p:nvSpPr>
        <p:spPr/>
        <p:txBody>
          <a:bodyPr/>
          <a:lstStyle/>
          <a:p>
            <a:r>
              <a:rPr lang="en-US" dirty="0" smtClean="0"/>
              <a:t>If the airplane has positive static stability normally an oscillation will exist</a:t>
            </a:r>
          </a:p>
          <a:p>
            <a:pPr lvl="1"/>
            <a:r>
              <a:rPr lang="en-US" dirty="0" smtClean="0"/>
              <a:t>However, if acted on by an outside force, the dynamic stability may be neutral or even negative</a:t>
            </a:r>
          </a:p>
          <a:p>
            <a:pPr lvl="1"/>
            <a:r>
              <a:rPr lang="en-US" dirty="0" smtClean="0"/>
              <a:t>The oscillations may stay the same or become greater</a:t>
            </a:r>
          </a:p>
          <a:p>
            <a:pPr lvl="1"/>
            <a:r>
              <a:rPr lang="en-US" dirty="0" smtClean="0"/>
              <a:t>This may happen to the point of structural failure</a:t>
            </a:r>
          </a:p>
          <a:p>
            <a:r>
              <a:rPr lang="en-US" dirty="0" smtClean="0"/>
              <a:t>If the airplane has neutral or negative static stability no oscillation will exist</a:t>
            </a:r>
          </a:p>
          <a:p>
            <a:pPr lvl="1"/>
            <a:r>
              <a:rPr lang="en-US" dirty="0" smtClean="0"/>
              <a:t>The movement may be to a new direction or diverge from the original direction at a faster and faster rate</a:t>
            </a:r>
            <a:endParaRPr lang="en-US" dirty="0"/>
          </a:p>
        </p:txBody>
      </p:sp>
    </p:spTree>
    <p:extLst>
      <p:ext uri="{BB962C8B-B14F-4D97-AF65-F5344CB8AC3E}">
        <p14:creationId xmlns:p14="http://schemas.microsoft.com/office/powerpoint/2010/main" val="993299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types</a:t>
            </a:r>
            <a:endParaRPr lang="en-US" dirty="0"/>
          </a:p>
        </p:txBody>
      </p:sp>
      <p:sp>
        <p:nvSpPr>
          <p:cNvPr id="3" name="Content Placeholder 2"/>
          <p:cNvSpPr>
            <a:spLocks noGrp="1"/>
          </p:cNvSpPr>
          <p:nvPr>
            <p:ph idx="1"/>
          </p:nvPr>
        </p:nvSpPr>
        <p:spPr>
          <a:xfrm>
            <a:off x="684211" y="1760622"/>
            <a:ext cx="9446377" cy="2138406"/>
          </a:xfrm>
        </p:spPr>
        <p:txBody>
          <a:bodyPr>
            <a:normAutofit fontScale="85000" lnSpcReduction="20000"/>
          </a:bodyPr>
          <a:lstStyle/>
          <a:p>
            <a:r>
              <a:rPr lang="en-US" dirty="0" smtClean="0"/>
              <a:t>We can categorize stability along the 3 axis:</a:t>
            </a:r>
          </a:p>
          <a:p>
            <a:pPr lvl="1"/>
            <a:r>
              <a:rPr lang="en-US" dirty="0" smtClean="0"/>
              <a:t>Longitudinal or pitch stability</a:t>
            </a:r>
          </a:p>
          <a:p>
            <a:pPr lvl="2"/>
            <a:r>
              <a:rPr lang="en-US" dirty="0" smtClean="0"/>
              <a:t>Pitching occurs about the lateral axis</a:t>
            </a:r>
          </a:p>
          <a:p>
            <a:pPr lvl="1"/>
            <a:r>
              <a:rPr lang="en-US" dirty="0" smtClean="0"/>
              <a:t>Lateral or roll stability</a:t>
            </a:r>
          </a:p>
          <a:p>
            <a:pPr lvl="2"/>
            <a:r>
              <a:rPr lang="en-US" dirty="0" smtClean="0"/>
              <a:t>Rolling occurs about the longitudinal axis</a:t>
            </a:r>
          </a:p>
          <a:p>
            <a:pPr lvl="1"/>
            <a:r>
              <a:rPr lang="en-US" dirty="0" smtClean="0"/>
              <a:t>Vertical or yaw stability</a:t>
            </a:r>
          </a:p>
          <a:p>
            <a:pPr lvl="2"/>
            <a:r>
              <a:rPr lang="en-US" dirty="0" smtClean="0"/>
              <a:t>Yawing occurs about the vertical axis</a:t>
            </a:r>
            <a:endParaRPr lang="en-US" dirty="0"/>
          </a:p>
        </p:txBody>
      </p:sp>
      <p:pic>
        <p:nvPicPr>
          <p:cNvPr id="4" name="Picture 3"/>
          <p:cNvPicPr>
            <a:picLocks noChangeAspect="1"/>
          </p:cNvPicPr>
          <p:nvPr/>
        </p:nvPicPr>
        <p:blipFill>
          <a:blip r:embed="rId2"/>
          <a:stretch>
            <a:fillRect/>
          </a:stretch>
        </p:blipFill>
        <p:spPr>
          <a:xfrm>
            <a:off x="4228095" y="3899027"/>
            <a:ext cx="7963905" cy="2958973"/>
          </a:xfrm>
          <a:prstGeom prst="rect">
            <a:avLst/>
          </a:prstGeom>
        </p:spPr>
      </p:pic>
    </p:spTree>
    <p:extLst>
      <p:ext uri="{BB962C8B-B14F-4D97-AF65-F5344CB8AC3E}">
        <p14:creationId xmlns:p14="http://schemas.microsoft.com/office/powerpoint/2010/main" val="802966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8153400" cy="990600"/>
          </a:xfrm>
        </p:spPr>
        <p:txBody>
          <a:bodyPr/>
          <a:lstStyle/>
          <a:p>
            <a:r>
              <a:rPr lang="en-US" dirty="0" smtClean="0"/>
              <a:t>Longitudinal Stability</a:t>
            </a:r>
            <a:endParaRPr lang="en-US" dirty="0"/>
          </a:p>
        </p:txBody>
      </p:sp>
      <p:sp>
        <p:nvSpPr>
          <p:cNvPr id="5" name="Content Placeholder 4"/>
          <p:cNvSpPr>
            <a:spLocks noGrp="1"/>
          </p:cNvSpPr>
          <p:nvPr>
            <p:ph sz="quarter" idx="1"/>
          </p:nvPr>
        </p:nvSpPr>
        <p:spPr/>
        <p:txBody>
          <a:bodyPr>
            <a:normAutofit/>
          </a:bodyPr>
          <a:lstStyle/>
          <a:p>
            <a:r>
              <a:rPr lang="en-US" dirty="0" smtClean="0"/>
              <a:t>Longitudinal stability is the quality that makes a plane stable about it’s lateral axis</a:t>
            </a:r>
          </a:p>
          <a:p>
            <a:r>
              <a:rPr lang="en-US" dirty="0" smtClean="0"/>
              <a:t>A plane without this may pitch into a dive or climb and into a stall</a:t>
            </a:r>
          </a:p>
          <a:p>
            <a:r>
              <a:rPr lang="en-US" dirty="0" smtClean="0"/>
              <a:t>Static longitudinal stability is dependent on 3 major factors:</a:t>
            </a:r>
          </a:p>
          <a:p>
            <a:pPr lvl="1"/>
            <a:r>
              <a:rPr lang="en-US" dirty="0" smtClean="0"/>
              <a:t>Location of the wing with respect to the cg</a:t>
            </a:r>
          </a:p>
          <a:p>
            <a:pPr lvl="1"/>
            <a:r>
              <a:rPr lang="en-US" dirty="0" smtClean="0"/>
              <a:t>Location of the tail with respect to the cg</a:t>
            </a:r>
          </a:p>
          <a:p>
            <a:pPr lvl="1"/>
            <a:r>
              <a:rPr lang="en-US" dirty="0" smtClean="0"/>
              <a:t>Area or size of the tail surface</a:t>
            </a:r>
            <a:endParaRPr lang="en-US" dirty="0"/>
          </a:p>
        </p:txBody>
      </p:sp>
    </p:spTree>
    <p:extLst>
      <p:ext uri="{BB962C8B-B14F-4D97-AF65-F5344CB8AC3E}">
        <p14:creationId xmlns:p14="http://schemas.microsoft.com/office/powerpoint/2010/main" val="2430914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Longitudinal Stability</a:t>
            </a:r>
          </a:p>
        </p:txBody>
      </p:sp>
      <p:sp>
        <p:nvSpPr>
          <p:cNvPr id="3" name="Content Placeholder 2"/>
          <p:cNvSpPr>
            <a:spLocks noGrp="1"/>
          </p:cNvSpPr>
          <p:nvPr>
            <p:ph sz="quarter" idx="1"/>
          </p:nvPr>
        </p:nvSpPr>
        <p:spPr/>
        <p:txBody>
          <a:bodyPr>
            <a:normAutofit/>
          </a:bodyPr>
          <a:lstStyle/>
          <a:p>
            <a:r>
              <a:rPr lang="en-US" dirty="0" smtClean="0">
                <a:cs typeface="Times New Roman"/>
              </a:rPr>
              <a:t>The center of pressure moves aft with a decrease in alpha</a:t>
            </a:r>
          </a:p>
          <a:p>
            <a:r>
              <a:rPr lang="en-US" dirty="0" smtClean="0"/>
              <a:t>The center of pressure moves forward with an increase in </a:t>
            </a:r>
            <a:r>
              <a:rPr lang="en-US" dirty="0">
                <a:cs typeface="Times New Roman"/>
              </a:rPr>
              <a:t>a</a:t>
            </a:r>
            <a:r>
              <a:rPr lang="en-US" dirty="0" smtClean="0">
                <a:cs typeface="Times New Roman"/>
              </a:rPr>
              <a:t>lpha</a:t>
            </a:r>
          </a:p>
          <a:p>
            <a:r>
              <a:rPr lang="en-US" dirty="0" smtClean="0">
                <a:cs typeface="Times New Roman"/>
              </a:rPr>
              <a:t>This means that a pitch up moment causes a unstable condition because lift is increasing and moving forward at the same time</a:t>
            </a:r>
          </a:p>
          <a:p>
            <a:r>
              <a:rPr lang="en-US" dirty="0" smtClean="0">
                <a:cs typeface="Times New Roman"/>
              </a:rPr>
              <a:t>This causes the alpha to further increase</a:t>
            </a:r>
          </a:p>
          <a:p>
            <a:r>
              <a:rPr lang="en-US" dirty="0" smtClean="0">
                <a:cs typeface="Times New Roman"/>
              </a:rPr>
              <a:t>In order to counter this problem, the cg must be forward of the center of lift</a:t>
            </a:r>
          </a:p>
          <a:p>
            <a:endParaRPr lang="en-US" dirty="0"/>
          </a:p>
        </p:txBody>
      </p:sp>
    </p:spTree>
    <p:extLst>
      <p:ext uri="{BB962C8B-B14F-4D97-AF65-F5344CB8AC3E}">
        <p14:creationId xmlns:p14="http://schemas.microsoft.com/office/powerpoint/2010/main" val="2088218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Stability</a:t>
            </a:r>
          </a:p>
        </p:txBody>
      </p:sp>
      <p:sp>
        <p:nvSpPr>
          <p:cNvPr id="3" name="Content Placeholder 2"/>
          <p:cNvSpPr>
            <a:spLocks noGrp="1"/>
          </p:cNvSpPr>
          <p:nvPr>
            <p:ph sz="quarter" idx="1"/>
          </p:nvPr>
        </p:nvSpPr>
        <p:spPr>
          <a:xfrm>
            <a:off x="684211" y="1600200"/>
            <a:ext cx="7625599" cy="5057274"/>
          </a:xfrm>
        </p:spPr>
        <p:txBody>
          <a:bodyPr>
            <a:normAutofit fontScale="85000" lnSpcReduction="10000"/>
          </a:bodyPr>
          <a:lstStyle/>
          <a:p>
            <a:r>
              <a:rPr lang="en-US" dirty="0" smtClean="0"/>
              <a:t>Longitudinal stability is dependent upon 3 factors:</a:t>
            </a:r>
          </a:p>
          <a:p>
            <a:pPr lvl="1"/>
            <a:r>
              <a:rPr lang="en-US" dirty="0" smtClean="0"/>
              <a:t>Location of the center of lift to the CG</a:t>
            </a:r>
          </a:p>
          <a:p>
            <a:pPr lvl="1"/>
            <a:r>
              <a:rPr lang="en-US" dirty="0" smtClean="0"/>
              <a:t>Location of the tail to the CG</a:t>
            </a:r>
          </a:p>
          <a:p>
            <a:pPr lvl="1"/>
            <a:r>
              <a:rPr lang="en-US" dirty="0" smtClean="0"/>
              <a:t>Area of the tail</a:t>
            </a:r>
          </a:p>
          <a:p>
            <a:r>
              <a:rPr lang="en-US" dirty="0" smtClean="0"/>
              <a:t>To make this condition stable, tail down force is needed</a:t>
            </a:r>
          </a:p>
          <a:p>
            <a:r>
              <a:rPr lang="en-US" dirty="0" smtClean="0"/>
              <a:t>There are two forces in play here:</a:t>
            </a:r>
          </a:p>
          <a:p>
            <a:pPr lvl="1"/>
            <a:r>
              <a:rPr lang="el-GR" dirty="0" smtClean="0">
                <a:latin typeface="Times New Roman"/>
                <a:cs typeface="Times New Roman"/>
              </a:rPr>
              <a:t>α</a:t>
            </a:r>
            <a:r>
              <a:rPr lang="en-US" dirty="0" smtClean="0">
                <a:latin typeface="Tw Cen MT" pitchFamily="34" charset="0"/>
                <a:cs typeface="Times New Roman"/>
              </a:rPr>
              <a:t> is set to a negative value on the tail</a:t>
            </a:r>
          </a:p>
          <a:p>
            <a:pPr lvl="1"/>
            <a:r>
              <a:rPr lang="en-US" dirty="0" smtClean="0">
                <a:latin typeface="Tw Cen MT" pitchFamily="34" charset="0"/>
                <a:cs typeface="Times New Roman"/>
              </a:rPr>
              <a:t>Downwash from the main wing</a:t>
            </a:r>
          </a:p>
          <a:p>
            <a:r>
              <a:rPr lang="en-US" dirty="0" smtClean="0">
                <a:latin typeface="Tw Cen MT" pitchFamily="34" charset="0"/>
                <a:cs typeface="Times New Roman"/>
              </a:rPr>
              <a:t>The faster the plane flies the more tail down force from downwash (except for T tails)</a:t>
            </a:r>
          </a:p>
          <a:p>
            <a:r>
              <a:rPr lang="en-US" dirty="0" smtClean="0">
                <a:latin typeface="Tw Cen MT" pitchFamily="34" charset="0"/>
                <a:cs typeface="Times New Roman"/>
              </a:rPr>
              <a:t>On elevators the manufacturer sets the tail down force to optimum for cruise speed and power settings</a:t>
            </a:r>
          </a:p>
          <a:p>
            <a:r>
              <a:rPr lang="en-US" dirty="0" smtClean="0">
                <a:latin typeface="Tw Cen MT" pitchFamily="34" charset="0"/>
                <a:cs typeface="Times New Roman"/>
              </a:rPr>
              <a:t>On stabilators, camber of the airfoil and trim is used to achieve the same result</a:t>
            </a:r>
          </a:p>
          <a:p>
            <a:r>
              <a:rPr lang="en-US" dirty="0" smtClean="0">
                <a:latin typeface="Tw Cen MT" pitchFamily="34" charset="0"/>
                <a:cs typeface="Times New Roman"/>
              </a:rPr>
              <a:t>On average a stabilator only needs to deflect about half the amount of an elevator</a:t>
            </a:r>
            <a:endParaRPr lang="en-US" dirty="0">
              <a:latin typeface="Tw Cen MT" pitchFamily="34" charset="0"/>
            </a:endParaRP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355" y="2045368"/>
            <a:ext cx="40005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33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Stability</a:t>
            </a:r>
            <a:endParaRPr lang="en-US" dirty="0"/>
          </a:p>
        </p:txBody>
      </p:sp>
      <p:sp>
        <p:nvSpPr>
          <p:cNvPr id="3" name="Content Placeholder 2"/>
          <p:cNvSpPr>
            <a:spLocks noGrp="1"/>
          </p:cNvSpPr>
          <p:nvPr>
            <p:ph sz="quarter" idx="1"/>
          </p:nvPr>
        </p:nvSpPr>
        <p:spPr>
          <a:xfrm>
            <a:off x="684212" y="1600200"/>
            <a:ext cx="5183188" cy="4495800"/>
          </a:xfrm>
        </p:spPr>
        <p:txBody>
          <a:bodyPr>
            <a:normAutofit fontScale="92500" lnSpcReduction="10000"/>
          </a:bodyPr>
          <a:lstStyle/>
          <a:p>
            <a:r>
              <a:rPr lang="en-US" dirty="0" smtClean="0"/>
              <a:t>As the speed decreases the dynamic pressure is decreased on the tail allowing the nose to pitch down</a:t>
            </a:r>
          </a:p>
          <a:p>
            <a:r>
              <a:rPr lang="en-US" dirty="0" smtClean="0"/>
              <a:t>In addition the downwash is also reduced causing a lesser downward force on the tail</a:t>
            </a:r>
          </a:p>
          <a:p>
            <a:r>
              <a:rPr lang="en-US" dirty="0" smtClean="0"/>
              <a:t>This places the plane in a nose low pitch allowing speed to increase</a:t>
            </a:r>
          </a:p>
          <a:p>
            <a:r>
              <a:rPr lang="en-US" dirty="0" smtClean="0"/>
              <a:t>This in turn causes the nose to pitch up but not as far this time (in positively dynamically stable aircraft)</a:t>
            </a:r>
          </a:p>
          <a:p>
            <a:r>
              <a:rPr lang="en-US" dirty="0" smtClean="0"/>
              <a:t>This oscillation continues until it levels out</a:t>
            </a:r>
          </a:p>
          <a:p>
            <a:r>
              <a:rPr lang="en-US" dirty="0" smtClean="0"/>
              <a:t>A power change has the same effect</a:t>
            </a:r>
            <a:endParaRPr lang="en-US" dirty="0"/>
          </a:p>
        </p:txBody>
      </p:sp>
      <p:pic>
        <p:nvPicPr>
          <p:cNvPr id="6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1" y="1524000"/>
            <a:ext cx="4724400" cy="515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641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p:txBody>
          <a:bodyPr>
            <a:normAutofit lnSpcReduction="10000"/>
          </a:bodyPr>
          <a:lstStyle/>
          <a:p>
            <a:r>
              <a:rPr lang="en-US" dirty="0" smtClean="0"/>
              <a:t>Gather up your resource texts, the PTS and the FAA reference books and AC’s</a:t>
            </a:r>
          </a:p>
          <a:p>
            <a:pPr lvl="1"/>
            <a:r>
              <a:rPr lang="en-US" dirty="0" smtClean="0"/>
              <a:t>In this case the PHAK, with a few sprinkles from Aerodynamics for Naval Aviators, Kershner, and Dole</a:t>
            </a:r>
          </a:p>
          <a:p>
            <a:r>
              <a:rPr lang="en-US" dirty="0" smtClean="0"/>
              <a:t>The best place to start is with definitions</a:t>
            </a:r>
          </a:p>
          <a:p>
            <a:r>
              <a:rPr lang="en-US" dirty="0" smtClean="0"/>
              <a:t>From the PTS:</a:t>
            </a:r>
          </a:p>
          <a:p>
            <a:pPr lvl="1"/>
            <a:r>
              <a:rPr lang="en-US" dirty="0" smtClean="0"/>
              <a:t>1. Airfoil design characteristics</a:t>
            </a:r>
          </a:p>
          <a:p>
            <a:pPr lvl="1"/>
            <a:r>
              <a:rPr lang="en-US" dirty="0" smtClean="0"/>
              <a:t>2. Airplane stability and controllability</a:t>
            </a:r>
          </a:p>
          <a:p>
            <a:pPr lvl="1"/>
            <a:r>
              <a:rPr lang="en-US" dirty="0" smtClean="0"/>
              <a:t>3. Turning tendency (torque effect)</a:t>
            </a:r>
          </a:p>
          <a:p>
            <a:pPr lvl="1"/>
            <a:r>
              <a:rPr lang="en-US" dirty="0" smtClean="0"/>
              <a:t>4. Load factors in airplane design</a:t>
            </a:r>
          </a:p>
          <a:p>
            <a:pPr lvl="1"/>
            <a:r>
              <a:rPr lang="en-US" dirty="0" smtClean="0"/>
              <a:t>5. Wingtip vortices and precautions to be taken</a:t>
            </a:r>
            <a:endParaRPr lang="en-US" dirty="0"/>
          </a:p>
        </p:txBody>
      </p:sp>
    </p:spTree>
    <p:extLst>
      <p:ext uri="{BB962C8B-B14F-4D97-AF65-F5344CB8AC3E}">
        <p14:creationId xmlns:p14="http://schemas.microsoft.com/office/powerpoint/2010/main" val="515122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irpowerworld.info/other-military-aircraft/pby-catalina-flying-bo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898" y="0"/>
            <a:ext cx="6064102"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Longitudinal stability</a:t>
            </a:r>
            <a:endParaRPr lang="en-US" dirty="0"/>
          </a:p>
        </p:txBody>
      </p:sp>
      <p:sp>
        <p:nvSpPr>
          <p:cNvPr id="3" name="Content Placeholder 2"/>
          <p:cNvSpPr>
            <a:spLocks noGrp="1"/>
          </p:cNvSpPr>
          <p:nvPr>
            <p:ph idx="1"/>
          </p:nvPr>
        </p:nvSpPr>
        <p:spPr>
          <a:xfrm>
            <a:off x="684212" y="1760621"/>
            <a:ext cx="6836488" cy="4864768"/>
          </a:xfrm>
        </p:spPr>
        <p:txBody>
          <a:bodyPr/>
          <a:lstStyle/>
          <a:p>
            <a:r>
              <a:rPr lang="en-US" dirty="0" smtClean="0"/>
              <a:t>Power is considered to have a destabilizing effect on stability</a:t>
            </a:r>
          </a:p>
          <a:p>
            <a:r>
              <a:rPr lang="en-US" dirty="0" smtClean="0"/>
              <a:t>Generally addition of power causes the pitch to increase</a:t>
            </a:r>
          </a:p>
          <a:p>
            <a:r>
              <a:rPr lang="en-US" dirty="0" smtClean="0"/>
              <a:t>This all depends on the thrust line built into the aircraft design, however</a:t>
            </a:r>
          </a:p>
          <a:p>
            <a:pPr lvl="1"/>
            <a:r>
              <a:rPr lang="en-US" dirty="0" smtClean="0"/>
              <a:t>Below the cg, addition of power will give a pitch up</a:t>
            </a:r>
          </a:p>
          <a:p>
            <a:pPr lvl="1"/>
            <a:r>
              <a:rPr lang="en-US" dirty="0" smtClean="0"/>
              <a:t>Through the cg, addition of power will give no pitch change (other than downwash on the tail discussed earlier)</a:t>
            </a:r>
          </a:p>
          <a:p>
            <a:pPr lvl="1"/>
            <a:r>
              <a:rPr lang="en-US" dirty="0" smtClean="0"/>
              <a:t>Above the cg, addition of power will cause a pitch down</a:t>
            </a:r>
            <a:endParaRPr lang="en-US" dirty="0"/>
          </a:p>
        </p:txBody>
      </p:sp>
      <p:pic>
        <p:nvPicPr>
          <p:cNvPr id="4" name="Picture 3"/>
          <p:cNvPicPr>
            <a:picLocks noChangeAspect="1"/>
          </p:cNvPicPr>
          <p:nvPr/>
        </p:nvPicPr>
        <p:blipFill>
          <a:blip r:embed="rId3"/>
          <a:stretch>
            <a:fillRect/>
          </a:stretch>
        </p:blipFill>
        <p:spPr>
          <a:xfrm>
            <a:off x="8598568" y="2631108"/>
            <a:ext cx="3593432" cy="4226892"/>
          </a:xfrm>
          <a:prstGeom prst="rect">
            <a:avLst/>
          </a:prstGeom>
        </p:spPr>
      </p:pic>
    </p:spTree>
    <p:extLst>
      <p:ext uri="{BB962C8B-B14F-4D97-AF65-F5344CB8AC3E}">
        <p14:creationId xmlns:p14="http://schemas.microsoft.com/office/powerpoint/2010/main" val="1365066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stability</a:t>
            </a:r>
            <a:endParaRPr lang="en-US" dirty="0"/>
          </a:p>
        </p:txBody>
      </p:sp>
      <p:sp>
        <p:nvSpPr>
          <p:cNvPr id="3" name="Content Placeholder 2"/>
          <p:cNvSpPr>
            <a:spLocks noGrp="1"/>
          </p:cNvSpPr>
          <p:nvPr>
            <p:ph idx="1"/>
          </p:nvPr>
        </p:nvSpPr>
        <p:spPr/>
        <p:txBody>
          <a:bodyPr/>
          <a:lstStyle/>
          <a:p>
            <a:r>
              <a:rPr lang="en-US" dirty="0" smtClean="0"/>
              <a:t>Loading effects on longitudinal stability</a:t>
            </a:r>
          </a:p>
          <a:p>
            <a:r>
              <a:rPr lang="en-US" dirty="0" smtClean="0"/>
              <a:t>With an aft cg, over-rotation may become a real problem</a:t>
            </a:r>
          </a:p>
          <a:p>
            <a:pPr lvl="1"/>
            <a:r>
              <a:rPr lang="en-US" dirty="0" smtClean="0"/>
              <a:t>Higher cruise speed</a:t>
            </a:r>
          </a:p>
          <a:p>
            <a:pPr lvl="1"/>
            <a:r>
              <a:rPr lang="en-US" dirty="0" smtClean="0"/>
              <a:t>Lower stall speed</a:t>
            </a:r>
          </a:p>
          <a:p>
            <a:pPr lvl="1"/>
            <a:r>
              <a:rPr lang="en-US" dirty="0" smtClean="0"/>
              <a:t>Less stable</a:t>
            </a:r>
          </a:p>
          <a:p>
            <a:r>
              <a:rPr lang="en-US" dirty="0" smtClean="0"/>
              <a:t>With a forward cg, the plane may be so stable as to resist any rotation until a very high airspeed is reached</a:t>
            </a:r>
          </a:p>
          <a:p>
            <a:pPr lvl="1"/>
            <a:r>
              <a:rPr lang="en-US" dirty="0" smtClean="0"/>
              <a:t>Lower cruise speed</a:t>
            </a:r>
          </a:p>
          <a:p>
            <a:pPr lvl="1"/>
            <a:r>
              <a:rPr lang="en-US" dirty="0" smtClean="0"/>
              <a:t>Higher stall speed</a:t>
            </a:r>
          </a:p>
          <a:p>
            <a:pPr lvl="1"/>
            <a:r>
              <a:rPr lang="en-US" dirty="0" smtClean="0"/>
              <a:t>More stable</a:t>
            </a:r>
            <a:endParaRPr lang="en-US" dirty="0"/>
          </a:p>
        </p:txBody>
      </p:sp>
    </p:spTree>
    <p:extLst>
      <p:ext uri="{BB962C8B-B14F-4D97-AF65-F5344CB8AC3E}">
        <p14:creationId xmlns:p14="http://schemas.microsoft.com/office/powerpoint/2010/main" val="414207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just"/>
            <a:r>
              <a:rPr lang="en-US" dirty="0"/>
              <a:t>Lateral Stability and Control</a:t>
            </a:r>
          </a:p>
        </p:txBody>
      </p:sp>
      <p:sp>
        <p:nvSpPr>
          <p:cNvPr id="20483" name="Rectangle 3"/>
          <p:cNvSpPr>
            <a:spLocks noGrp="1" noChangeArrowheads="1"/>
          </p:cNvSpPr>
          <p:nvPr>
            <p:ph type="body" idx="1"/>
          </p:nvPr>
        </p:nvSpPr>
        <p:spPr>
          <a:xfrm>
            <a:off x="1828800" y="1371600"/>
            <a:ext cx="8534400" cy="4800600"/>
          </a:xfrm>
        </p:spPr>
        <p:txBody>
          <a:bodyPr>
            <a:normAutofit/>
          </a:bodyPr>
          <a:lstStyle/>
          <a:p>
            <a:pPr algn="just"/>
            <a:r>
              <a:rPr lang="en-US" dirty="0"/>
              <a:t>Lateral stability is the stability displayed </a:t>
            </a:r>
            <a:r>
              <a:rPr lang="en-US" dirty="0" smtClean="0"/>
              <a:t>about </a:t>
            </a:r>
            <a:r>
              <a:rPr lang="en-US" dirty="0"/>
              <a:t>the longitudinal axis of the airplane or specifically the stability in the roll</a:t>
            </a:r>
            <a:r>
              <a:rPr lang="en-US" dirty="0" smtClean="0"/>
              <a:t>.</a:t>
            </a:r>
          </a:p>
          <a:p>
            <a:pPr algn="just"/>
            <a:r>
              <a:rPr lang="en-US" dirty="0" smtClean="0"/>
              <a:t>There are 4 main design factors that make a plane laterally stable:</a:t>
            </a:r>
          </a:p>
          <a:p>
            <a:pPr lvl="1" algn="just"/>
            <a:r>
              <a:rPr lang="en-US" dirty="0" smtClean="0"/>
              <a:t>Dihedral</a:t>
            </a:r>
          </a:p>
          <a:p>
            <a:pPr lvl="1" algn="just"/>
            <a:r>
              <a:rPr lang="en-US" dirty="0" smtClean="0"/>
              <a:t>Sweepback</a:t>
            </a:r>
          </a:p>
          <a:p>
            <a:pPr lvl="1" algn="just"/>
            <a:r>
              <a:rPr lang="en-US" dirty="0" smtClean="0"/>
              <a:t>Keel effect</a:t>
            </a:r>
          </a:p>
          <a:p>
            <a:pPr lvl="1" algn="just"/>
            <a:r>
              <a:rPr lang="en-US" dirty="0" smtClean="0"/>
              <a:t>Weight distribution</a:t>
            </a:r>
            <a:endParaRPr lang="en-US" dirty="0"/>
          </a:p>
        </p:txBody>
      </p:sp>
    </p:spTree>
    <p:extLst>
      <p:ext uri="{BB962C8B-B14F-4D97-AF65-F5344CB8AC3E}">
        <p14:creationId xmlns:p14="http://schemas.microsoft.com/office/powerpoint/2010/main" val="3351396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Lateral Stability</a:t>
            </a:r>
          </a:p>
        </p:txBody>
      </p:sp>
      <p:sp>
        <p:nvSpPr>
          <p:cNvPr id="59395" name="Rectangle 3"/>
          <p:cNvSpPr>
            <a:spLocks noGrp="1" noChangeArrowheads="1"/>
          </p:cNvSpPr>
          <p:nvPr>
            <p:ph type="body" idx="1"/>
          </p:nvPr>
        </p:nvSpPr>
        <p:spPr/>
        <p:txBody>
          <a:bodyPr>
            <a:normAutofit fontScale="92500"/>
          </a:bodyPr>
          <a:lstStyle/>
          <a:p>
            <a:pPr algn="just"/>
            <a:r>
              <a:rPr lang="en-US" sz="2800" dirty="0"/>
              <a:t>The different thing about Lateral stability is that there is really no force in a roll that will cause the airplane to right itself</a:t>
            </a:r>
          </a:p>
          <a:p>
            <a:r>
              <a:rPr lang="en-US" sz="2800" dirty="0"/>
              <a:t>There is really no aerodynamic force created in rolling that tends to restore the wings to level flight</a:t>
            </a:r>
          </a:p>
          <a:p>
            <a:r>
              <a:rPr lang="en-US" sz="2800" dirty="0"/>
              <a:t>In addition there is no force that will continue the roll once it has begun</a:t>
            </a:r>
          </a:p>
          <a:p>
            <a:r>
              <a:rPr lang="en-US" sz="2800" dirty="0"/>
              <a:t>Most airplanes are neutrally stable in the </a:t>
            </a:r>
            <a:r>
              <a:rPr lang="en-US" sz="2800" dirty="0" smtClean="0"/>
              <a:t>roll</a:t>
            </a:r>
          </a:p>
          <a:p>
            <a:r>
              <a:rPr lang="en-US" sz="2800" dirty="0" smtClean="0"/>
              <a:t>Overbanking tendency in </a:t>
            </a:r>
            <a:r>
              <a:rPr lang="en-US" sz="2800" smtClean="0"/>
              <a:t>a turn</a:t>
            </a:r>
            <a:endParaRPr lang="en-US" sz="2800" dirty="0"/>
          </a:p>
        </p:txBody>
      </p:sp>
    </p:spTree>
    <p:extLst>
      <p:ext uri="{BB962C8B-B14F-4D97-AF65-F5344CB8AC3E}">
        <p14:creationId xmlns:p14="http://schemas.microsoft.com/office/powerpoint/2010/main" val="455099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http://www.sflorg.com/aviation/images/imav032006_01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847974"/>
            <a:ext cx="9144000" cy="4010026"/>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p:txBody>
          <a:bodyPr/>
          <a:lstStyle/>
          <a:p>
            <a:pPr algn="just"/>
            <a:r>
              <a:rPr lang="en-US" dirty="0">
                <a:solidFill>
                  <a:schemeClr val="tx1"/>
                </a:solidFill>
              </a:rPr>
              <a:t>Dihedral or Anhedral</a:t>
            </a:r>
          </a:p>
        </p:txBody>
      </p:sp>
      <p:sp>
        <p:nvSpPr>
          <p:cNvPr id="22531" name="Rectangle 3"/>
          <p:cNvSpPr>
            <a:spLocks noGrp="1" noChangeArrowheads="1"/>
          </p:cNvSpPr>
          <p:nvPr>
            <p:ph type="body" idx="1"/>
          </p:nvPr>
        </p:nvSpPr>
        <p:spPr>
          <a:xfrm>
            <a:off x="1828800" y="1371600"/>
            <a:ext cx="8077200" cy="1668379"/>
          </a:xfrm>
        </p:spPr>
        <p:txBody>
          <a:bodyPr>
            <a:normAutofit/>
          </a:bodyPr>
          <a:lstStyle/>
          <a:p>
            <a:pPr algn="just"/>
            <a:r>
              <a:rPr lang="en-US" dirty="0"/>
              <a:t>Dihedral is a stabilizing design, whereas Anhedral is a destabilizing design.</a:t>
            </a:r>
          </a:p>
          <a:p>
            <a:pPr algn="just"/>
            <a:r>
              <a:rPr lang="en-US" dirty="0" smtClean="0"/>
              <a:t>The </a:t>
            </a:r>
            <a:r>
              <a:rPr lang="en-US" dirty="0"/>
              <a:t>stabilizing effect of dihedral occurs when a sideslip is set up as the result of turbulence or gust displacing the plane.</a:t>
            </a:r>
          </a:p>
        </p:txBody>
      </p:sp>
    </p:spTree>
    <p:extLst>
      <p:ext uri="{BB962C8B-B14F-4D97-AF65-F5344CB8AC3E}">
        <p14:creationId xmlns:p14="http://schemas.microsoft.com/office/powerpoint/2010/main" val="1568105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just"/>
            <a:r>
              <a:rPr lang="en-US" dirty="0">
                <a:solidFill>
                  <a:schemeClr val="tx1"/>
                </a:solidFill>
              </a:rPr>
              <a:t>Dihedral</a:t>
            </a:r>
          </a:p>
        </p:txBody>
      </p:sp>
      <p:sp>
        <p:nvSpPr>
          <p:cNvPr id="27651" name="Rectangle 3"/>
          <p:cNvSpPr>
            <a:spLocks noGrp="1" noChangeArrowheads="1"/>
          </p:cNvSpPr>
          <p:nvPr>
            <p:ph type="body" idx="1"/>
          </p:nvPr>
        </p:nvSpPr>
        <p:spPr>
          <a:xfrm>
            <a:off x="1114926" y="1507067"/>
            <a:ext cx="5462337" cy="4114800"/>
          </a:xfrm>
        </p:spPr>
        <p:txBody>
          <a:bodyPr/>
          <a:lstStyle/>
          <a:p>
            <a:pPr algn="just"/>
            <a:r>
              <a:rPr lang="en-US" dirty="0"/>
              <a:t>The side slip results in the downward wing having a greater angle of attack than the upward wing.  The extra lift then rights the airplane</a:t>
            </a:r>
            <a:r>
              <a:rPr lang="en-US" dirty="0" smtClean="0"/>
              <a:t>.</a:t>
            </a:r>
          </a:p>
          <a:p>
            <a:pPr algn="just"/>
            <a:r>
              <a:rPr lang="en-US" dirty="0" smtClean="0"/>
              <a:t>The most common way to produce lateral stability is to use dihedral </a:t>
            </a:r>
          </a:p>
          <a:p>
            <a:pPr algn="just"/>
            <a:r>
              <a:rPr lang="en-US" dirty="0" smtClean="0"/>
              <a:t>Manufactures build in a 1 to 3 degree angle</a:t>
            </a:r>
            <a:endParaRPr lang="en-US" dirty="0"/>
          </a:p>
        </p:txBody>
      </p:sp>
      <p:pic>
        <p:nvPicPr>
          <p:cNvPr id="2" name="Picture 1"/>
          <p:cNvPicPr>
            <a:picLocks noChangeAspect="1"/>
          </p:cNvPicPr>
          <p:nvPr/>
        </p:nvPicPr>
        <p:blipFill>
          <a:blip r:embed="rId2"/>
          <a:stretch>
            <a:fillRect/>
          </a:stretch>
        </p:blipFill>
        <p:spPr>
          <a:xfrm>
            <a:off x="7352457" y="1641984"/>
            <a:ext cx="4722076" cy="4263841"/>
          </a:xfrm>
          <a:prstGeom prst="rect">
            <a:avLst/>
          </a:prstGeom>
        </p:spPr>
      </p:pic>
    </p:spTree>
    <p:extLst>
      <p:ext uri="{BB962C8B-B14F-4D97-AF65-F5344CB8AC3E}">
        <p14:creationId xmlns:p14="http://schemas.microsoft.com/office/powerpoint/2010/main" val="3424290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Dihedral</a:t>
            </a:r>
            <a:endParaRPr lang="en-US" dirty="0"/>
          </a:p>
        </p:txBody>
      </p:sp>
      <p:sp>
        <p:nvSpPr>
          <p:cNvPr id="3" name="Content Placeholder 2"/>
          <p:cNvSpPr>
            <a:spLocks noGrp="1"/>
          </p:cNvSpPr>
          <p:nvPr>
            <p:ph idx="1"/>
          </p:nvPr>
        </p:nvSpPr>
        <p:spPr>
          <a:xfrm>
            <a:off x="762000" y="1371600"/>
            <a:ext cx="5334000" cy="5181600"/>
          </a:xfrm>
        </p:spPr>
        <p:txBody>
          <a:bodyPr>
            <a:normAutofit/>
          </a:bodyPr>
          <a:lstStyle/>
          <a:p>
            <a:r>
              <a:rPr lang="en-US" dirty="0" smtClean="0"/>
              <a:t>Dihedral involves a balance of lift created by each wing</a:t>
            </a:r>
          </a:p>
          <a:p>
            <a:r>
              <a:rPr lang="en-US" dirty="0" smtClean="0"/>
              <a:t>If a gust causes roll, the aircraft will sideslip in the direction of the bank</a:t>
            </a:r>
          </a:p>
          <a:p>
            <a:r>
              <a:rPr lang="en-US" dirty="0" smtClean="0"/>
              <a:t>Since the wings have dihedral the air strikes the lower wing at a much greater </a:t>
            </a:r>
            <a:r>
              <a:rPr lang="el-GR" dirty="0" smtClean="0">
                <a:latin typeface="Times New Roman"/>
                <a:cs typeface="Times New Roman"/>
              </a:rPr>
              <a:t>α</a:t>
            </a:r>
            <a:endParaRPr lang="en-US" dirty="0">
              <a:latin typeface="Times New Roman"/>
              <a:cs typeface="Times New Roman"/>
            </a:endParaRPr>
          </a:p>
          <a:p>
            <a:r>
              <a:rPr lang="en-US" dirty="0" smtClean="0"/>
              <a:t>This causes more lift to be generated on the lowered wing making it rise</a:t>
            </a:r>
          </a:p>
          <a:p>
            <a:r>
              <a:rPr lang="en-US" dirty="0" smtClean="0"/>
              <a:t>Once level the lift is equal again</a:t>
            </a:r>
            <a:endParaRPr lang="en-US" dirty="0"/>
          </a:p>
        </p:txBody>
      </p:sp>
      <p:pic>
        <p:nvPicPr>
          <p:cNvPr id="5122" name="Picture 2" descr="http://langleyflyingschool.com/Images/CPL%20Aerodynamics%20and%20Theory%20of%20Flight%20Part%201/Dihedr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7" y="268788"/>
            <a:ext cx="3895725" cy="27241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viation-history.com/theory/piper-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7" y="3261727"/>
            <a:ext cx="3900700" cy="349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25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Dihedral How Does It Work?</a:t>
            </a:r>
            <a:endParaRPr lang="en-US" dirty="0"/>
          </a:p>
        </p:txBody>
      </p:sp>
      <p:sp>
        <p:nvSpPr>
          <p:cNvPr id="3" name="Content Placeholder 2"/>
          <p:cNvSpPr>
            <a:spLocks noGrp="1"/>
          </p:cNvSpPr>
          <p:nvPr>
            <p:ph idx="1"/>
          </p:nvPr>
        </p:nvSpPr>
        <p:spPr>
          <a:xfrm>
            <a:off x="684212" y="1371600"/>
            <a:ext cx="5868988" cy="5029200"/>
          </a:xfrm>
        </p:spPr>
        <p:txBody>
          <a:bodyPr>
            <a:normAutofit/>
          </a:bodyPr>
          <a:lstStyle/>
          <a:p>
            <a:r>
              <a:rPr lang="en-US" dirty="0" smtClean="0"/>
              <a:t>As you can see in this exaggerated diagram, the sideslip that sets up causes an increase in </a:t>
            </a:r>
            <a:r>
              <a:rPr lang="el-GR" dirty="0" smtClean="0">
                <a:latin typeface="Times New Roman"/>
                <a:cs typeface="Times New Roman"/>
              </a:rPr>
              <a:t>α</a:t>
            </a:r>
            <a:endParaRPr lang="en-US" dirty="0" smtClean="0">
              <a:latin typeface="Times New Roman"/>
              <a:cs typeface="Times New Roman"/>
            </a:endParaRPr>
          </a:p>
          <a:p>
            <a:r>
              <a:rPr lang="en-US" dirty="0" smtClean="0"/>
              <a:t>There is a change in the relative wind due to the slip</a:t>
            </a:r>
          </a:p>
          <a:p>
            <a:r>
              <a:rPr lang="en-US" dirty="0" smtClean="0"/>
              <a:t>The lowered wing has a higher </a:t>
            </a:r>
            <a:r>
              <a:rPr lang="el-GR" dirty="0" smtClean="0">
                <a:latin typeface="Times New Roman"/>
                <a:cs typeface="Times New Roman"/>
              </a:rPr>
              <a:t>α</a:t>
            </a:r>
            <a:r>
              <a:rPr lang="en-US" dirty="0" smtClean="0">
                <a:latin typeface="Times New Roman"/>
                <a:cs typeface="Times New Roman"/>
              </a:rPr>
              <a:t> </a:t>
            </a:r>
            <a:r>
              <a:rPr lang="en-US" dirty="0" smtClean="0">
                <a:cs typeface="Times New Roman"/>
              </a:rPr>
              <a:t>due to the relative wind changing from directly 90 degrees to an angle off the wing tip</a:t>
            </a:r>
            <a:endParaRPr lang="en-US" dirty="0" smtClean="0"/>
          </a:p>
          <a:p>
            <a:r>
              <a:rPr lang="en-US" dirty="0" smtClean="0"/>
              <a:t>In addition the lowered wing has a greater vertical lift component</a:t>
            </a:r>
          </a:p>
          <a:p>
            <a:r>
              <a:rPr lang="en-US" dirty="0" smtClean="0"/>
              <a:t>The raised wing has a greater horizontal lift component</a:t>
            </a:r>
          </a:p>
          <a:p>
            <a:r>
              <a:rPr lang="en-US" dirty="0" smtClean="0"/>
              <a:t>This causes the imbalance in lift between the two wings</a:t>
            </a:r>
          </a:p>
        </p:txBody>
      </p:sp>
      <p:grpSp>
        <p:nvGrpSpPr>
          <p:cNvPr id="19" name="Group 18"/>
          <p:cNvGrpSpPr/>
          <p:nvPr/>
        </p:nvGrpSpPr>
        <p:grpSpPr>
          <a:xfrm>
            <a:off x="7696200" y="2362200"/>
            <a:ext cx="1905000" cy="1981200"/>
            <a:chOff x="6172200" y="2362200"/>
            <a:chExt cx="1905000" cy="1981200"/>
          </a:xfrm>
        </p:grpSpPr>
        <p:sp>
          <p:nvSpPr>
            <p:cNvPr id="4" name="Oval 3"/>
            <p:cNvSpPr/>
            <p:nvPr/>
          </p:nvSpPr>
          <p:spPr bwMode="auto">
            <a:xfrm>
              <a:off x="6629400" y="3352800"/>
              <a:ext cx="533400" cy="457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Times New Roman" pitchFamily="18" charset="0"/>
              </a:endParaRPr>
            </a:p>
          </p:txBody>
        </p:sp>
        <p:cxnSp>
          <p:nvCxnSpPr>
            <p:cNvPr id="6" name="Straight Connector 5"/>
            <p:cNvCxnSpPr>
              <a:stCxn id="4" idx="3"/>
            </p:cNvCxnSpPr>
            <p:nvPr/>
          </p:nvCxnSpPr>
          <p:spPr bwMode="auto">
            <a:xfrm flipH="1" flipV="1">
              <a:off x="6172200" y="2362200"/>
              <a:ext cx="535315" cy="1380845"/>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flipV="1">
              <a:off x="6707516" y="3743046"/>
              <a:ext cx="1369684" cy="60035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 name="Straight Arrow Connector 10"/>
          <p:cNvCxnSpPr/>
          <p:nvPr/>
        </p:nvCxnSpPr>
        <p:spPr bwMode="auto">
          <a:xfrm>
            <a:off x="8534400" y="2743200"/>
            <a:ext cx="1524000" cy="0"/>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8534400" y="2133600"/>
            <a:ext cx="1524000" cy="369332"/>
          </a:xfrm>
          <a:prstGeom prst="rect">
            <a:avLst/>
          </a:prstGeom>
          <a:noFill/>
        </p:spPr>
        <p:txBody>
          <a:bodyPr wrap="square" rtlCol="0">
            <a:spAutoFit/>
          </a:bodyPr>
          <a:lstStyle/>
          <a:p>
            <a:r>
              <a:rPr lang="en-US" dirty="0"/>
              <a:t>sideslip</a:t>
            </a:r>
          </a:p>
        </p:txBody>
      </p:sp>
      <p:cxnSp>
        <p:nvCxnSpPr>
          <p:cNvPr id="14" name="Straight Arrow Connector 13"/>
          <p:cNvCxnSpPr/>
          <p:nvPr/>
        </p:nvCxnSpPr>
        <p:spPr bwMode="auto">
          <a:xfrm flipH="1" flipV="1">
            <a:off x="9144000" y="4267200"/>
            <a:ext cx="3810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flipV="1">
            <a:off x="8766928" y="4191000"/>
            <a:ext cx="3810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flipV="1">
            <a:off x="8420100" y="4043223"/>
            <a:ext cx="3810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flipV="1">
            <a:off x="7773357" y="3611554"/>
            <a:ext cx="3810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7315200" y="3052622"/>
            <a:ext cx="38100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89759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Dihedral</a:t>
            </a:r>
            <a:endParaRPr lang="en-US" dirty="0"/>
          </a:p>
        </p:txBody>
      </p:sp>
      <p:sp>
        <p:nvSpPr>
          <p:cNvPr id="3" name="Content Placeholder 2"/>
          <p:cNvSpPr>
            <a:spLocks noGrp="1"/>
          </p:cNvSpPr>
          <p:nvPr>
            <p:ph idx="1"/>
          </p:nvPr>
        </p:nvSpPr>
        <p:spPr>
          <a:xfrm>
            <a:off x="521368" y="1371600"/>
            <a:ext cx="6260432" cy="5181600"/>
          </a:xfrm>
        </p:spPr>
        <p:txBody>
          <a:bodyPr>
            <a:normAutofit/>
          </a:bodyPr>
          <a:lstStyle/>
          <a:p>
            <a:r>
              <a:rPr lang="en-US" dirty="0" smtClean="0"/>
              <a:t>If we look at the force vectors for a wing with dihedral we see that some of the lift the wing generates is tilted into the horizontal</a:t>
            </a:r>
          </a:p>
          <a:p>
            <a:r>
              <a:rPr lang="en-US" dirty="0" smtClean="0"/>
              <a:t>This horizontal vector requires more lift from the wing than if it had no dihedral </a:t>
            </a:r>
          </a:p>
          <a:p>
            <a:r>
              <a:rPr lang="en-US" dirty="0" smtClean="0"/>
              <a:t>This concept however is slight, the main reason dihedral works is due to the sideslip and increase in </a:t>
            </a:r>
            <a:r>
              <a:rPr lang="el-GR" dirty="0" smtClean="0">
                <a:latin typeface="Times New Roman"/>
                <a:cs typeface="Times New Roman"/>
              </a:rPr>
              <a:t>α</a:t>
            </a:r>
            <a:endParaRPr lang="en-US" dirty="0" smtClean="0"/>
          </a:p>
          <a:p>
            <a:r>
              <a:rPr lang="en-US" dirty="0" smtClean="0"/>
              <a:t>There are some penalties that go along with too much dihedral:</a:t>
            </a:r>
          </a:p>
          <a:p>
            <a:pPr lvl="1"/>
            <a:r>
              <a:rPr lang="en-US" dirty="0" smtClean="0"/>
              <a:t>Less vertical component of lift</a:t>
            </a:r>
          </a:p>
          <a:p>
            <a:pPr lvl="1"/>
            <a:r>
              <a:rPr lang="en-US" dirty="0" smtClean="0"/>
              <a:t>More drag (higher </a:t>
            </a:r>
            <a:r>
              <a:rPr lang="el-GR" dirty="0" smtClean="0">
                <a:latin typeface="Times New Roman"/>
                <a:cs typeface="Times New Roman"/>
              </a:rPr>
              <a:t>α</a:t>
            </a:r>
            <a:r>
              <a:rPr lang="en-US" dirty="0" smtClean="0">
                <a:latin typeface="Times New Roman"/>
                <a:cs typeface="Times New Roman"/>
              </a:rPr>
              <a:t> </a:t>
            </a:r>
            <a:r>
              <a:rPr lang="en-US" dirty="0" smtClean="0"/>
              <a:t>to make up for loss of lift)</a:t>
            </a:r>
          </a:p>
          <a:p>
            <a:pPr lvl="1"/>
            <a:r>
              <a:rPr lang="en-US" dirty="0" smtClean="0"/>
              <a:t>More aileron force to roll</a:t>
            </a:r>
          </a:p>
        </p:txBody>
      </p:sp>
      <p:grpSp>
        <p:nvGrpSpPr>
          <p:cNvPr id="5" name="Group 4"/>
          <p:cNvGrpSpPr/>
          <p:nvPr/>
        </p:nvGrpSpPr>
        <p:grpSpPr>
          <a:xfrm rot="18955018">
            <a:off x="7696200" y="2362200"/>
            <a:ext cx="1905000" cy="1981200"/>
            <a:chOff x="6172200" y="2362200"/>
            <a:chExt cx="1905000" cy="1981200"/>
          </a:xfrm>
        </p:grpSpPr>
        <p:sp>
          <p:nvSpPr>
            <p:cNvPr id="6" name="Oval 5"/>
            <p:cNvSpPr/>
            <p:nvPr/>
          </p:nvSpPr>
          <p:spPr bwMode="auto">
            <a:xfrm>
              <a:off x="6629400" y="3352800"/>
              <a:ext cx="533400" cy="457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Times New Roman" pitchFamily="18" charset="0"/>
              </a:endParaRPr>
            </a:p>
          </p:txBody>
        </p:sp>
        <p:cxnSp>
          <p:nvCxnSpPr>
            <p:cNvPr id="7" name="Straight Connector 6"/>
            <p:cNvCxnSpPr>
              <a:stCxn id="6" idx="3"/>
            </p:cNvCxnSpPr>
            <p:nvPr/>
          </p:nvCxnSpPr>
          <p:spPr bwMode="auto">
            <a:xfrm flipH="1" flipV="1">
              <a:off x="6172200" y="2362200"/>
              <a:ext cx="535315" cy="1380845"/>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flipV="1">
              <a:off x="6707516" y="3743046"/>
              <a:ext cx="1369684" cy="60035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Arrow Connector 9"/>
          <p:cNvCxnSpPr/>
          <p:nvPr/>
        </p:nvCxnSpPr>
        <p:spPr bwMode="auto">
          <a:xfrm flipV="1">
            <a:off x="7947921" y="2743201"/>
            <a:ext cx="344988" cy="87041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flipV="1">
            <a:off x="8994143" y="2819401"/>
            <a:ext cx="327152" cy="79421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7947921" y="2743201"/>
            <a:ext cx="0" cy="87041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9321295" y="2819401"/>
            <a:ext cx="0" cy="79421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7947921" y="2743200"/>
            <a:ext cx="34498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H="1">
            <a:off x="8994143" y="2819400"/>
            <a:ext cx="32715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oup 20"/>
          <p:cNvGrpSpPr/>
          <p:nvPr/>
        </p:nvGrpSpPr>
        <p:grpSpPr>
          <a:xfrm rot="20272491">
            <a:off x="7668016" y="4117434"/>
            <a:ext cx="1905000" cy="1981200"/>
            <a:chOff x="6172200" y="2362200"/>
            <a:chExt cx="1905000" cy="1981200"/>
          </a:xfrm>
        </p:grpSpPr>
        <p:sp>
          <p:nvSpPr>
            <p:cNvPr id="22" name="Oval 21"/>
            <p:cNvSpPr/>
            <p:nvPr/>
          </p:nvSpPr>
          <p:spPr bwMode="auto">
            <a:xfrm>
              <a:off x="6629400" y="3352800"/>
              <a:ext cx="533400" cy="457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Times New Roman" pitchFamily="18" charset="0"/>
              </a:endParaRPr>
            </a:p>
          </p:txBody>
        </p:sp>
        <p:cxnSp>
          <p:nvCxnSpPr>
            <p:cNvPr id="23" name="Straight Connector 22"/>
            <p:cNvCxnSpPr>
              <a:stCxn id="22" idx="3"/>
            </p:cNvCxnSpPr>
            <p:nvPr/>
          </p:nvCxnSpPr>
          <p:spPr bwMode="auto">
            <a:xfrm flipH="1" flipV="1">
              <a:off x="6172200" y="2362200"/>
              <a:ext cx="535315" cy="1380845"/>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H="1" flipV="1">
              <a:off x="6707516" y="3743046"/>
              <a:ext cx="1369684" cy="600354"/>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 name="Straight Arrow Connector 25"/>
          <p:cNvCxnSpPr/>
          <p:nvPr/>
        </p:nvCxnSpPr>
        <p:spPr bwMode="auto">
          <a:xfrm flipV="1">
            <a:off x="9321295" y="4648200"/>
            <a:ext cx="0" cy="9986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7873046" y="4572000"/>
            <a:ext cx="507984" cy="51589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V="1">
            <a:off x="7873046" y="4572001"/>
            <a:ext cx="0" cy="51589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7873046" y="4572000"/>
            <a:ext cx="50798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68643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33663" y="296779"/>
            <a:ext cx="4681872" cy="1147011"/>
          </a:xfrm>
        </p:spPr>
        <p:txBody>
          <a:bodyPr/>
          <a:lstStyle/>
          <a:p>
            <a:pPr algn="just"/>
            <a:r>
              <a:rPr lang="en-US" dirty="0">
                <a:solidFill>
                  <a:schemeClr val="tx1"/>
                </a:solidFill>
              </a:rPr>
              <a:t>Wing </a:t>
            </a:r>
            <a:r>
              <a:rPr lang="en-US" dirty="0" smtClean="0">
                <a:solidFill>
                  <a:schemeClr val="tx1"/>
                </a:solidFill>
              </a:rPr>
              <a:t>position</a:t>
            </a:r>
            <a:endParaRPr lang="en-US" dirty="0">
              <a:solidFill>
                <a:schemeClr val="tx1"/>
              </a:solidFill>
            </a:endParaRPr>
          </a:p>
        </p:txBody>
      </p:sp>
      <p:sp>
        <p:nvSpPr>
          <p:cNvPr id="28675" name="Rectangle 3"/>
          <p:cNvSpPr>
            <a:spLocks noGrp="1" noChangeArrowheads="1"/>
          </p:cNvSpPr>
          <p:nvPr>
            <p:ph type="body" idx="1"/>
          </p:nvPr>
        </p:nvSpPr>
        <p:spPr>
          <a:xfrm>
            <a:off x="87395" y="1443790"/>
            <a:ext cx="4805447" cy="5085348"/>
          </a:xfrm>
        </p:spPr>
        <p:txBody>
          <a:bodyPr>
            <a:normAutofit fontScale="92500" lnSpcReduction="20000"/>
          </a:bodyPr>
          <a:lstStyle/>
          <a:p>
            <a:pPr algn="just"/>
            <a:r>
              <a:rPr lang="en-US" dirty="0" smtClean="0"/>
              <a:t>Pendulum effect:</a:t>
            </a:r>
          </a:p>
          <a:p>
            <a:pPr lvl="1" algn="just"/>
            <a:r>
              <a:rPr lang="en-US" dirty="0" smtClean="0"/>
              <a:t>A </a:t>
            </a:r>
            <a:r>
              <a:rPr lang="en-US" dirty="0"/>
              <a:t>high wing sets up a pendulum type of </a:t>
            </a:r>
            <a:r>
              <a:rPr lang="en-US" dirty="0" smtClean="0"/>
              <a:t>situation</a:t>
            </a:r>
          </a:p>
          <a:p>
            <a:pPr lvl="1" algn="just"/>
            <a:r>
              <a:rPr lang="en-US" dirty="0" smtClean="0"/>
              <a:t>This </a:t>
            </a:r>
            <a:r>
              <a:rPr lang="en-US" dirty="0"/>
              <a:t>can result in the equivalent of a 1 to 3 degree dihedral.</a:t>
            </a:r>
          </a:p>
          <a:p>
            <a:pPr lvl="1" algn="just"/>
            <a:r>
              <a:rPr lang="en-US" dirty="0"/>
              <a:t>So not as much dihedral is needed. </a:t>
            </a:r>
          </a:p>
          <a:p>
            <a:pPr lvl="1" algn="just"/>
            <a:r>
              <a:rPr lang="en-US" dirty="0"/>
              <a:t>In some planes, negative dihedral is needed.</a:t>
            </a:r>
          </a:p>
          <a:p>
            <a:pPr lvl="1" algn="just"/>
            <a:r>
              <a:rPr lang="en-US" dirty="0"/>
              <a:t>The low wing however the reverse is true</a:t>
            </a:r>
            <a:r>
              <a:rPr lang="en-US" dirty="0" smtClean="0"/>
              <a:t>.</a:t>
            </a:r>
          </a:p>
          <a:p>
            <a:pPr lvl="1" algn="just"/>
            <a:r>
              <a:rPr lang="en-US" dirty="0" smtClean="0"/>
              <a:t>Still other airplanes have both dihedral and </a:t>
            </a:r>
            <a:r>
              <a:rPr lang="en-US" dirty="0" err="1" smtClean="0"/>
              <a:t>anhedral</a:t>
            </a:r>
            <a:endParaRPr lang="en-US" dirty="0" smtClean="0"/>
          </a:p>
          <a:p>
            <a:pPr algn="just"/>
            <a:r>
              <a:rPr lang="en-US" dirty="0" smtClean="0"/>
              <a:t>Keel effect:</a:t>
            </a:r>
          </a:p>
          <a:p>
            <a:pPr lvl="1" algn="just"/>
            <a:r>
              <a:rPr lang="en-US" dirty="0" smtClean="0"/>
              <a:t>A greater portion of the keel is above and behind the cg</a:t>
            </a:r>
          </a:p>
          <a:p>
            <a:pPr lvl="1" algn="just"/>
            <a:r>
              <a:rPr lang="en-US" dirty="0" smtClean="0"/>
              <a:t>When a slip occurs airflow pressure against the upper portion of the keel rolls the wings back to level</a:t>
            </a:r>
          </a:p>
          <a:p>
            <a:pPr algn="just"/>
            <a:endParaRPr lang="en-US" dirty="0" smtClean="0"/>
          </a:p>
        </p:txBody>
      </p:sp>
      <p:pic>
        <p:nvPicPr>
          <p:cNvPr id="3076" name="Picture 4" descr="http://northernjetsales.org/wp-content/gallery/n321gm/mitsubishi-mu2-marquise-sn15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495" y="478589"/>
            <a:ext cx="6964446" cy="36532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488831" y="4243860"/>
            <a:ext cx="4620526" cy="2614140"/>
          </a:xfrm>
          <a:prstGeom prst="rect">
            <a:avLst/>
          </a:prstGeom>
        </p:spPr>
      </p:pic>
    </p:spTree>
    <p:extLst>
      <p:ext uri="{BB962C8B-B14F-4D97-AF65-F5344CB8AC3E}">
        <p14:creationId xmlns:p14="http://schemas.microsoft.com/office/powerpoint/2010/main" val="363387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Terms And Definitions</a:t>
            </a:r>
          </a:p>
        </p:txBody>
      </p:sp>
      <p:sp>
        <p:nvSpPr>
          <p:cNvPr id="107523" name="Rectangle 3"/>
          <p:cNvSpPr>
            <a:spLocks noGrp="1" noChangeArrowheads="1"/>
          </p:cNvSpPr>
          <p:nvPr>
            <p:ph type="body" sz="half" idx="1"/>
          </p:nvPr>
        </p:nvSpPr>
        <p:spPr/>
        <p:txBody>
          <a:bodyPr>
            <a:normAutofit fontScale="92500" lnSpcReduction="20000"/>
          </a:bodyPr>
          <a:lstStyle/>
          <a:p>
            <a:pPr>
              <a:lnSpc>
                <a:spcPct val="80000"/>
              </a:lnSpc>
            </a:pPr>
            <a:r>
              <a:rPr lang="en-US" altLang="en-US" sz="3200" dirty="0"/>
              <a:t>Airfoil</a:t>
            </a:r>
          </a:p>
          <a:p>
            <a:pPr>
              <a:lnSpc>
                <a:spcPct val="80000"/>
              </a:lnSpc>
            </a:pPr>
            <a:r>
              <a:rPr lang="en-US" altLang="en-US" sz="3200" dirty="0"/>
              <a:t>Leading edge</a:t>
            </a:r>
          </a:p>
          <a:p>
            <a:pPr>
              <a:lnSpc>
                <a:spcPct val="80000"/>
              </a:lnSpc>
            </a:pPr>
            <a:r>
              <a:rPr lang="en-US" altLang="en-US" sz="3200" dirty="0"/>
              <a:t>Trailing edge</a:t>
            </a:r>
          </a:p>
          <a:p>
            <a:pPr>
              <a:lnSpc>
                <a:spcPct val="80000"/>
              </a:lnSpc>
            </a:pPr>
            <a:r>
              <a:rPr lang="en-US" altLang="en-US" sz="3200" dirty="0"/>
              <a:t>Camber </a:t>
            </a:r>
            <a:endParaRPr lang="en-US" altLang="en-US" sz="3200" dirty="0" smtClean="0"/>
          </a:p>
          <a:p>
            <a:pPr>
              <a:lnSpc>
                <a:spcPct val="80000"/>
              </a:lnSpc>
            </a:pPr>
            <a:r>
              <a:rPr lang="en-US" altLang="en-US" sz="3200" dirty="0" smtClean="0"/>
              <a:t>Chord </a:t>
            </a:r>
            <a:r>
              <a:rPr lang="en-US" altLang="en-US" sz="3200" dirty="0"/>
              <a:t>line </a:t>
            </a:r>
            <a:endParaRPr lang="en-US" altLang="en-US" sz="3200" dirty="0" smtClean="0"/>
          </a:p>
          <a:p>
            <a:pPr>
              <a:lnSpc>
                <a:spcPct val="80000"/>
              </a:lnSpc>
            </a:pPr>
            <a:r>
              <a:rPr lang="en-US" altLang="en-US" sz="3200" dirty="0" smtClean="0"/>
              <a:t>Mean </a:t>
            </a:r>
            <a:r>
              <a:rPr lang="en-US" altLang="en-US" sz="3200" dirty="0"/>
              <a:t>camber </a:t>
            </a:r>
            <a:r>
              <a:rPr lang="en-US" altLang="en-US" sz="3200" dirty="0" smtClean="0"/>
              <a:t>line</a:t>
            </a:r>
          </a:p>
          <a:p>
            <a:r>
              <a:rPr lang="en-US" altLang="en-US" sz="3200" dirty="0"/>
              <a:t>Relative wind</a:t>
            </a:r>
          </a:p>
          <a:p>
            <a:r>
              <a:rPr lang="en-US" altLang="en-US" sz="3200" dirty="0"/>
              <a:t>Angle of </a:t>
            </a:r>
            <a:r>
              <a:rPr lang="en-US" altLang="en-US" sz="3200" dirty="0" smtClean="0"/>
              <a:t>attack (alpha)</a:t>
            </a:r>
            <a:endParaRPr lang="en-US" altLang="en-US" sz="3200" dirty="0"/>
          </a:p>
          <a:p>
            <a:r>
              <a:rPr lang="en-US" altLang="en-US" sz="3200" dirty="0"/>
              <a:t>Angle of </a:t>
            </a:r>
            <a:r>
              <a:rPr lang="en-US" altLang="en-US" sz="3200" dirty="0" smtClean="0"/>
              <a:t>incidence</a:t>
            </a:r>
            <a:endParaRPr lang="en-US" altLang="en-US" sz="3200" dirty="0"/>
          </a:p>
        </p:txBody>
      </p:sp>
      <p:pic>
        <p:nvPicPr>
          <p:cNvPr id="107525" name="Picture 5" descr="F_03_0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10137" y="130343"/>
            <a:ext cx="4495800" cy="3371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wing ch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10137" y="3741820"/>
            <a:ext cx="4495800" cy="27792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04997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 from="(-#ppt_w/2)" to="(#ppt_x)" calcmode="lin" valueType="num">
                                      <p:cBhvr>
                                        <p:cTn id="7" dur="1200" fill="hold">
                                          <p:stCondLst>
                                            <p:cond delay="0"/>
                                          </p:stCondLst>
                                        </p:cTn>
                                        <p:tgtEl>
                                          <p:spTgt spid="107522"/>
                                        </p:tgtEl>
                                        <p:attrNameLst>
                                          <p:attrName>ppt_x</p:attrName>
                                        </p:attrNameLst>
                                      </p:cBhvr>
                                    </p:anim>
                                    <p:anim from="0" to="-1.0" calcmode="lin" valueType="num">
                                      <p:cBhvr>
                                        <p:cTn id="8" dur="400" decel="50000" autoRev="1" fill="hold">
                                          <p:stCondLst>
                                            <p:cond delay="1200"/>
                                          </p:stCondLst>
                                        </p:cTn>
                                        <p:tgtEl>
                                          <p:spTgt spid="107522"/>
                                        </p:tgtEl>
                                        <p:attrNameLst>
                                          <p:attrName>xshear</p:attrName>
                                        </p:attrNameLst>
                                      </p:cBhvr>
                                    </p:anim>
                                    <p:animScale>
                                      <p:cBhvr>
                                        <p:cTn id="9" dur="400" decel="100000" autoRev="1" fill="hold">
                                          <p:stCondLst>
                                            <p:cond delay="1200"/>
                                          </p:stCondLst>
                                        </p:cTn>
                                        <p:tgtEl>
                                          <p:spTgt spid="107522"/>
                                        </p:tgtEl>
                                      </p:cBhvr>
                                      <p:from x="100000" y="100000"/>
                                      <p:to x="80000" y="100000"/>
                                    </p:animScale>
                                    <p:anim by="(#ppt_h/3+#ppt_w*0.1)" calcmode="lin" valueType="num">
                                      <p:cBhvr additive="sum">
                                        <p:cTn id="10" dur="400" decel="100000" autoRev="1" fill="hold">
                                          <p:stCondLst>
                                            <p:cond delay="1200"/>
                                          </p:stCondLst>
                                        </p:cTn>
                                        <p:tgtEl>
                                          <p:spTgt spid="10752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7523">
                                            <p:txEl>
                                              <p:pRg st="0" end="0"/>
                                            </p:txEl>
                                          </p:spTgt>
                                        </p:tgtEl>
                                        <p:attrNameLst>
                                          <p:attrName>style.visibility</p:attrName>
                                        </p:attrNameLst>
                                      </p:cBhvr>
                                      <p:to>
                                        <p:strVal val="visible"/>
                                      </p:to>
                                    </p:set>
                                    <p:anim calcmode="lin" valueType="num">
                                      <p:cBhvr>
                                        <p:cTn id="15" dur="1000" fill="hold"/>
                                        <p:tgtEl>
                                          <p:spTgt spid="10752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0752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075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7523">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7523">
                                            <p:txEl>
                                              <p:pRg st="0" end="0"/>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07523">
                                            <p:txEl>
                                              <p:pRg st="1" end="1"/>
                                            </p:txEl>
                                          </p:spTgt>
                                        </p:tgtEl>
                                        <p:attrNameLst>
                                          <p:attrName>style.visibility</p:attrName>
                                        </p:attrNameLst>
                                      </p:cBhvr>
                                      <p:to>
                                        <p:strVal val="visible"/>
                                      </p:to>
                                    </p:set>
                                    <p:anim calcmode="lin" valueType="num">
                                      <p:cBhvr>
                                        <p:cTn id="23" dur="1000" fill="hold"/>
                                        <p:tgtEl>
                                          <p:spTgt spid="10752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0752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075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7523">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7523">
                                            <p:txEl>
                                              <p:pRg st="1" end="1"/>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07523">
                                            <p:txEl>
                                              <p:pRg st="2" end="2"/>
                                            </p:txEl>
                                          </p:spTgt>
                                        </p:tgtEl>
                                        <p:attrNameLst>
                                          <p:attrName>style.visibility</p:attrName>
                                        </p:attrNameLst>
                                      </p:cBhvr>
                                      <p:to>
                                        <p:strVal val="visible"/>
                                      </p:to>
                                    </p:set>
                                    <p:anim calcmode="lin" valueType="num">
                                      <p:cBhvr>
                                        <p:cTn id="31" dur="1000" fill="hold"/>
                                        <p:tgtEl>
                                          <p:spTgt spid="10752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0752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075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7523">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7523">
                                            <p:txEl>
                                              <p:pRg st="2" end="2"/>
                                            </p:txEl>
                                          </p:spTgt>
                                        </p:tgtEl>
                                        <p:attrNameLst>
                                          <p:attrName>ppt_c</p:attrName>
                                        </p:attrNameLst>
                                      </p:cBhvr>
                                      <p:to>
                                        <a:schemeClr val="folHlink"/>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07523">
                                            <p:txEl>
                                              <p:pRg st="3" end="3"/>
                                            </p:txEl>
                                          </p:spTgt>
                                        </p:tgtEl>
                                        <p:attrNameLst>
                                          <p:attrName>style.visibility</p:attrName>
                                        </p:attrNameLst>
                                      </p:cBhvr>
                                      <p:to>
                                        <p:strVal val="visible"/>
                                      </p:to>
                                    </p:set>
                                    <p:anim calcmode="lin" valueType="num">
                                      <p:cBhvr>
                                        <p:cTn id="39" dur="1000" fill="hold"/>
                                        <p:tgtEl>
                                          <p:spTgt spid="10752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10752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10752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07523">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7523">
                                            <p:txEl>
                                              <p:pRg st="3" end="3"/>
                                            </p:txEl>
                                          </p:spTgt>
                                        </p:tgtEl>
                                        <p:attrNameLst>
                                          <p:attrName>ppt_c</p:attrName>
                                        </p:attrNameLst>
                                      </p:cBhvr>
                                      <p:to>
                                        <a:schemeClr val="folHlink"/>
                                      </p:to>
                                    </p:animClr>
                                  </p:sub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07523">
                                            <p:txEl>
                                              <p:pRg st="4" end="4"/>
                                            </p:txEl>
                                          </p:spTgt>
                                        </p:tgtEl>
                                        <p:attrNameLst>
                                          <p:attrName>style.visibility</p:attrName>
                                        </p:attrNameLst>
                                      </p:cBhvr>
                                      <p:to>
                                        <p:strVal val="visible"/>
                                      </p:to>
                                    </p:set>
                                    <p:anim calcmode="lin" valueType="num">
                                      <p:cBhvr>
                                        <p:cTn id="47" dur="1000" fill="hold"/>
                                        <p:tgtEl>
                                          <p:spTgt spid="10752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0752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0752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07523">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7523">
                                            <p:txEl>
                                              <p:pRg st="4" end="4"/>
                                            </p:txEl>
                                          </p:spTgt>
                                        </p:tgtEl>
                                        <p:attrNameLst>
                                          <p:attrName>ppt_c</p:attrName>
                                        </p:attrNameLst>
                                      </p:cBhvr>
                                      <p:to>
                                        <a:schemeClr val="folHlink"/>
                                      </p:to>
                                    </p:animClr>
                                  </p:sub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07523">
                                            <p:txEl>
                                              <p:pRg st="5" end="5"/>
                                            </p:txEl>
                                          </p:spTgt>
                                        </p:tgtEl>
                                        <p:attrNameLst>
                                          <p:attrName>style.visibility</p:attrName>
                                        </p:attrNameLst>
                                      </p:cBhvr>
                                      <p:to>
                                        <p:strVal val="visible"/>
                                      </p:to>
                                    </p:set>
                                    <p:anim calcmode="lin" valueType="num">
                                      <p:cBhvr>
                                        <p:cTn id="55" dur="1000" fill="hold"/>
                                        <p:tgtEl>
                                          <p:spTgt spid="10752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10752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10752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07523">
                                            <p:txEl>
                                              <p:pRg st="5" end="5"/>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7523">
                                            <p:txEl>
                                              <p:pRg st="5" end="5"/>
                                            </p:txEl>
                                          </p:spTgt>
                                        </p:tgtEl>
                                        <p:attrNameLst>
                                          <p:attrName>ppt_c</p:attrName>
                                        </p:attrNameLst>
                                      </p:cBhvr>
                                      <p:to>
                                        <a:schemeClr val="folHlink"/>
                                      </p:to>
                                    </p:animClr>
                                  </p:sub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07523">
                                            <p:txEl>
                                              <p:pRg st="6" end="6"/>
                                            </p:txEl>
                                          </p:spTgt>
                                        </p:tgtEl>
                                        <p:attrNameLst>
                                          <p:attrName>style.visibility</p:attrName>
                                        </p:attrNameLst>
                                      </p:cBhvr>
                                      <p:to>
                                        <p:strVal val="visible"/>
                                      </p:to>
                                    </p:set>
                                    <p:anim calcmode="lin" valueType="num">
                                      <p:cBhvr>
                                        <p:cTn id="63" dur="1000" fill="hold"/>
                                        <p:tgtEl>
                                          <p:spTgt spid="10752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10752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10752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07523">
                                            <p:txEl>
                                              <p:pRg st="6" end="6"/>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7523">
                                            <p:txEl>
                                              <p:pRg st="6" end="6"/>
                                            </p:txEl>
                                          </p:spTgt>
                                        </p:tgtEl>
                                        <p:attrNameLst>
                                          <p:attrName>ppt_c</p:attrName>
                                        </p:attrNameLst>
                                      </p:cBhvr>
                                      <p:to>
                                        <a:schemeClr val="folHlink"/>
                                      </p:to>
                                    </p:animClr>
                                  </p:sub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07523">
                                            <p:txEl>
                                              <p:pRg st="7" end="7"/>
                                            </p:txEl>
                                          </p:spTgt>
                                        </p:tgtEl>
                                        <p:attrNameLst>
                                          <p:attrName>style.visibility</p:attrName>
                                        </p:attrNameLst>
                                      </p:cBhvr>
                                      <p:to>
                                        <p:strVal val="visible"/>
                                      </p:to>
                                    </p:set>
                                    <p:anim calcmode="lin" valueType="num">
                                      <p:cBhvr>
                                        <p:cTn id="71" dur="1000" fill="hold"/>
                                        <p:tgtEl>
                                          <p:spTgt spid="10752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10752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10752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07523">
                                            <p:txEl>
                                              <p:pRg st="7" end="7"/>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7523">
                                            <p:txEl>
                                              <p:pRg st="7" end="7"/>
                                            </p:txEl>
                                          </p:spTgt>
                                        </p:tgtEl>
                                        <p:attrNameLst>
                                          <p:attrName>ppt_c</p:attrName>
                                        </p:attrNameLst>
                                      </p:cBhvr>
                                      <p:to>
                                        <a:schemeClr val="folHlink"/>
                                      </p:to>
                                    </p:animClr>
                                  </p:sub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07523">
                                            <p:txEl>
                                              <p:pRg st="8" end="8"/>
                                            </p:txEl>
                                          </p:spTgt>
                                        </p:tgtEl>
                                        <p:attrNameLst>
                                          <p:attrName>style.visibility</p:attrName>
                                        </p:attrNameLst>
                                      </p:cBhvr>
                                      <p:to>
                                        <p:strVal val="visible"/>
                                      </p:to>
                                    </p:set>
                                    <p:anim calcmode="lin" valueType="num">
                                      <p:cBhvr>
                                        <p:cTn id="79" dur="1000" fill="hold"/>
                                        <p:tgtEl>
                                          <p:spTgt spid="107523">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107523">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10752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523">
                                            <p:txEl>
                                              <p:pRg st="8" end="8"/>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07523">
                                            <p:txEl>
                                              <p:pRg st="8" end="8"/>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just"/>
            <a:r>
              <a:rPr lang="en-US" dirty="0"/>
              <a:t>Wing Sweepback</a:t>
            </a:r>
          </a:p>
        </p:txBody>
      </p:sp>
      <p:sp>
        <p:nvSpPr>
          <p:cNvPr id="31747" name="Rectangle 3"/>
          <p:cNvSpPr>
            <a:spLocks noGrp="1" noChangeArrowheads="1"/>
          </p:cNvSpPr>
          <p:nvPr>
            <p:ph type="body" idx="1"/>
          </p:nvPr>
        </p:nvSpPr>
        <p:spPr>
          <a:xfrm>
            <a:off x="405063" y="1676400"/>
            <a:ext cx="5097379" cy="4114800"/>
          </a:xfrm>
        </p:spPr>
        <p:txBody>
          <a:bodyPr>
            <a:normAutofit lnSpcReduction="10000"/>
          </a:bodyPr>
          <a:lstStyle/>
          <a:p>
            <a:pPr algn="just"/>
            <a:r>
              <a:rPr lang="en-US" dirty="0"/>
              <a:t>When a side slip is set up in a sweepback wing, the upwind side wing will have a greater angle of attack because of the more favorable relative </a:t>
            </a:r>
            <a:r>
              <a:rPr lang="en-US" dirty="0" smtClean="0"/>
              <a:t>wind</a:t>
            </a:r>
          </a:p>
          <a:p>
            <a:pPr algn="just"/>
            <a:r>
              <a:rPr lang="en-US" dirty="0" smtClean="0"/>
              <a:t>The leading edge of the forward moving wing has a more favorable perpendicular angle to the relative wind</a:t>
            </a:r>
          </a:p>
          <a:p>
            <a:pPr algn="just"/>
            <a:r>
              <a:rPr lang="en-US" dirty="0" smtClean="0"/>
              <a:t>This caused more lift and thus more drag</a:t>
            </a:r>
          </a:p>
          <a:p>
            <a:pPr algn="just"/>
            <a:r>
              <a:rPr lang="en-US" dirty="0" smtClean="0"/>
              <a:t>Bringing the nose back to the original position</a:t>
            </a:r>
            <a:endParaRPr lang="en-US" dirty="0"/>
          </a:p>
        </p:txBody>
      </p:sp>
      <p:pic>
        <p:nvPicPr>
          <p:cNvPr id="2050" name="Picture 2" descr="http://i.stack.imgur.com/3YKM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2495549"/>
            <a:ext cx="44958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277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Yaw stability</a:t>
            </a:r>
            <a:endParaRPr lang="en-US" dirty="0"/>
          </a:p>
        </p:txBody>
      </p:sp>
      <p:sp>
        <p:nvSpPr>
          <p:cNvPr id="3" name="Content Placeholder 2"/>
          <p:cNvSpPr>
            <a:spLocks noGrp="1"/>
          </p:cNvSpPr>
          <p:nvPr>
            <p:ph idx="1"/>
          </p:nvPr>
        </p:nvSpPr>
        <p:spPr>
          <a:xfrm>
            <a:off x="684212" y="1760621"/>
            <a:ext cx="6879642" cy="4864768"/>
          </a:xfrm>
        </p:spPr>
        <p:txBody>
          <a:bodyPr/>
          <a:lstStyle/>
          <a:p>
            <a:r>
              <a:rPr lang="en-US" dirty="0" smtClean="0"/>
              <a:t>Directional stability is mostly influenced by the vertical structures</a:t>
            </a:r>
          </a:p>
          <a:p>
            <a:r>
              <a:rPr lang="en-US" dirty="0" smtClean="0"/>
              <a:t>In order for positive stability to result, more surface area must be behind the cg than ahead</a:t>
            </a:r>
          </a:p>
          <a:p>
            <a:r>
              <a:rPr lang="en-US" dirty="0" smtClean="0"/>
              <a:t>When displaced the aircraft is still moving in the same direction with the longitudinal axis offset</a:t>
            </a:r>
          </a:p>
          <a:p>
            <a:r>
              <a:rPr lang="en-US" dirty="0" smtClean="0"/>
              <a:t>This results in a momentary skid which is corrected by more force on the side of the plane in the direction of the skid</a:t>
            </a:r>
          </a:p>
          <a:p>
            <a:r>
              <a:rPr lang="en-US" dirty="0" smtClean="0"/>
              <a:t>This force causes the plane to return, however a new heading will emerge</a:t>
            </a:r>
          </a:p>
          <a:p>
            <a:r>
              <a:rPr lang="en-US" dirty="0" smtClean="0"/>
              <a:t>So a yaw force will always require a course correction from the pilot</a:t>
            </a:r>
          </a:p>
          <a:p>
            <a:endParaRPr lang="en-US" dirty="0"/>
          </a:p>
        </p:txBody>
      </p:sp>
      <p:pic>
        <p:nvPicPr>
          <p:cNvPr id="4" name="Picture 3"/>
          <p:cNvPicPr>
            <a:picLocks noChangeAspect="1"/>
          </p:cNvPicPr>
          <p:nvPr/>
        </p:nvPicPr>
        <p:blipFill>
          <a:blip r:embed="rId2"/>
          <a:stretch>
            <a:fillRect/>
          </a:stretch>
        </p:blipFill>
        <p:spPr>
          <a:xfrm>
            <a:off x="7622249" y="1062195"/>
            <a:ext cx="4569751" cy="5279041"/>
          </a:xfrm>
          <a:prstGeom prst="rect">
            <a:avLst/>
          </a:prstGeom>
        </p:spPr>
      </p:pic>
    </p:spTree>
    <p:extLst>
      <p:ext uri="{BB962C8B-B14F-4D97-AF65-F5344CB8AC3E}">
        <p14:creationId xmlns:p14="http://schemas.microsoft.com/office/powerpoint/2010/main" val="324052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Yaw stability</a:t>
            </a:r>
            <a:endParaRPr lang="en-US" dirty="0"/>
          </a:p>
        </p:txBody>
      </p:sp>
      <p:sp>
        <p:nvSpPr>
          <p:cNvPr id="3" name="Content Placeholder 2"/>
          <p:cNvSpPr>
            <a:spLocks noGrp="1"/>
          </p:cNvSpPr>
          <p:nvPr>
            <p:ph idx="1"/>
          </p:nvPr>
        </p:nvSpPr>
        <p:spPr>
          <a:xfrm>
            <a:off x="684212" y="1760621"/>
            <a:ext cx="7312778" cy="4864768"/>
          </a:xfrm>
        </p:spPr>
        <p:txBody>
          <a:bodyPr/>
          <a:lstStyle/>
          <a:p>
            <a:r>
              <a:rPr lang="en-US" dirty="0" smtClean="0"/>
              <a:t>Sweepback may be employed to enhance yaw stability</a:t>
            </a:r>
          </a:p>
          <a:p>
            <a:r>
              <a:rPr lang="en-US" dirty="0" smtClean="0"/>
              <a:t>Wing drag increases on the forward moving wing which results in the nose yawing back to the original position</a:t>
            </a:r>
          </a:p>
          <a:p>
            <a:r>
              <a:rPr lang="en-US" dirty="0" smtClean="0"/>
              <a:t>Dutch roll may be encountered when quickly depressing the rudder pedal and releasing</a:t>
            </a:r>
          </a:p>
          <a:p>
            <a:r>
              <a:rPr lang="en-US" dirty="0" smtClean="0"/>
              <a:t>As the plane yaws, more lift is produced on the forward moving wing which causes roll and drag</a:t>
            </a:r>
          </a:p>
          <a:p>
            <a:r>
              <a:rPr lang="en-US" dirty="0" smtClean="0"/>
              <a:t>As the drag pulls that wing back the other wing now moves forward creating more lift and again roll</a:t>
            </a:r>
          </a:p>
          <a:p>
            <a:r>
              <a:rPr lang="en-US" dirty="0" smtClean="0"/>
              <a:t>This may continue until structural failure results</a:t>
            </a:r>
            <a:endParaRPr lang="en-US" dirty="0"/>
          </a:p>
        </p:txBody>
      </p:sp>
      <p:pic>
        <p:nvPicPr>
          <p:cNvPr id="1026" name="Picture 2" descr="http://www.homebuiltairplanes.com/forums/attachments/aircraft-design-aerodynamics-new-technology/35271d1412904702-tapered-wing-increases-directional-stabilit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470" y="2792829"/>
            <a:ext cx="3324225"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09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Directional Stability</a:t>
            </a:r>
          </a:p>
        </p:txBody>
      </p:sp>
      <p:sp>
        <p:nvSpPr>
          <p:cNvPr id="57347" name="Rectangle 3"/>
          <p:cNvSpPr>
            <a:spLocks noGrp="1" noChangeArrowheads="1"/>
          </p:cNvSpPr>
          <p:nvPr>
            <p:ph type="body" idx="1"/>
          </p:nvPr>
        </p:nvSpPr>
        <p:spPr>
          <a:xfrm>
            <a:off x="180474" y="2662989"/>
            <a:ext cx="6075947" cy="2895600"/>
          </a:xfrm>
        </p:spPr>
        <p:txBody>
          <a:bodyPr/>
          <a:lstStyle/>
          <a:p>
            <a:r>
              <a:rPr lang="en-US" dirty="0"/>
              <a:t>The degree of directional stability is proportional to the size of the vertical stabilizer and the distance from the CG</a:t>
            </a:r>
          </a:p>
          <a:p>
            <a:r>
              <a:rPr lang="en-US" dirty="0"/>
              <a:t>Increase either or both and an increase in directional stability will result</a:t>
            </a:r>
          </a:p>
        </p:txBody>
      </p:sp>
      <p:pic>
        <p:nvPicPr>
          <p:cNvPr id="5" name="Picture 2" descr="C:\Users\John\Work\My Documents\My Pictures\Airplanes\New Folder\1025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577" y="1604210"/>
            <a:ext cx="6071423" cy="456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75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9" name="Picture 5" descr="C:\Users\John\Work\My Documents\My Pictures\Airplanes\Temp\beechcraft_king_air_350i-05a-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544" y="1652335"/>
            <a:ext cx="5639623" cy="4249373"/>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p:cNvSpPr>
            <a:spLocks noGrp="1" noChangeArrowheads="1"/>
          </p:cNvSpPr>
          <p:nvPr>
            <p:ph type="title"/>
          </p:nvPr>
        </p:nvSpPr>
        <p:spPr/>
        <p:txBody>
          <a:bodyPr/>
          <a:lstStyle/>
          <a:p>
            <a:r>
              <a:rPr lang="en-US" dirty="0">
                <a:solidFill>
                  <a:schemeClr val="tx1"/>
                </a:solidFill>
              </a:rPr>
              <a:t>Directional-Lateral Coupling</a:t>
            </a:r>
          </a:p>
        </p:txBody>
      </p:sp>
      <p:sp>
        <p:nvSpPr>
          <p:cNvPr id="62467" name="Rectangle 3"/>
          <p:cNvSpPr>
            <a:spLocks noGrp="1" noChangeArrowheads="1"/>
          </p:cNvSpPr>
          <p:nvPr>
            <p:ph type="body" idx="1"/>
          </p:nvPr>
        </p:nvSpPr>
        <p:spPr>
          <a:xfrm>
            <a:off x="360948" y="1371600"/>
            <a:ext cx="6489032" cy="5181600"/>
          </a:xfrm>
        </p:spPr>
        <p:txBody>
          <a:bodyPr>
            <a:normAutofit fontScale="77500" lnSpcReduction="20000"/>
          </a:bodyPr>
          <a:lstStyle/>
          <a:p>
            <a:pPr algn="just"/>
            <a:r>
              <a:rPr lang="en-US" sz="2800" dirty="0" smtClean="0"/>
              <a:t>Dutch roll is an example of directional – lateral coupling</a:t>
            </a:r>
          </a:p>
          <a:p>
            <a:pPr algn="just"/>
            <a:r>
              <a:rPr lang="en-US" sz="2800" dirty="0" smtClean="0"/>
              <a:t>The nose of the aircraft makes a figure 8 as the aircraft simultaneously rolls and yaws</a:t>
            </a:r>
          </a:p>
          <a:p>
            <a:pPr algn="just"/>
            <a:r>
              <a:rPr lang="en-US" sz="2800" dirty="0" smtClean="0"/>
              <a:t>This occurs most often in swept back wing planforms where there is a dissymmetry of lift usually caused by a gust</a:t>
            </a:r>
          </a:p>
          <a:p>
            <a:r>
              <a:rPr lang="en-US" sz="2800" dirty="0" smtClean="0"/>
              <a:t>One </a:t>
            </a:r>
            <a:r>
              <a:rPr lang="en-US" sz="2800" dirty="0"/>
              <a:t>of the </a:t>
            </a:r>
            <a:r>
              <a:rPr lang="en-US" sz="2800" dirty="0" smtClean="0"/>
              <a:t>more common </a:t>
            </a:r>
            <a:r>
              <a:rPr lang="en-US" sz="2800" dirty="0"/>
              <a:t>examples of this is Adverse Yaw</a:t>
            </a:r>
          </a:p>
          <a:p>
            <a:pPr algn="just"/>
            <a:r>
              <a:rPr lang="en-US" sz="2800" dirty="0"/>
              <a:t>Because the yaw is produced in the opposite direction of the turn it is referred to as </a:t>
            </a:r>
            <a:r>
              <a:rPr lang="en-US" sz="2800" dirty="0" smtClean="0"/>
              <a:t>adverse</a:t>
            </a:r>
            <a:endParaRPr lang="en-US" sz="2800" dirty="0"/>
          </a:p>
          <a:p>
            <a:pPr algn="just"/>
            <a:r>
              <a:rPr lang="en-US" sz="2800" dirty="0"/>
              <a:t>When rolling into a turn, the upward wing's lift vector is tilted aft because of the change in the relative wind components being up and parallel to the flight </a:t>
            </a:r>
            <a:r>
              <a:rPr lang="en-US" sz="2800" dirty="0" smtClean="0"/>
              <a:t>path</a:t>
            </a:r>
          </a:p>
          <a:p>
            <a:pPr algn="just"/>
            <a:endParaRPr lang="en-US" sz="2800" dirty="0"/>
          </a:p>
        </p:txBody>
      </p:sp>
    </p:spTree>
    <p:extLst>
      <p:ext uri="{BB962C8B-B14F-4D97-AF65-F5344CB8AC3E}">
        <p14:creationId xmlns:p14="http://schemas.microsoft.com/office/powerpoint/2010/main" val="4042767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arn(inVertical)">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barn(inVertical)">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barn(inVertical)">
                                      <p:cBhvr>
                                        <p:cTn id="17" dur="5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barn(inVertical)">
                                      <p:cBhvr>
                                        <p:cTn id="22" dur="500"/>
                                        <p:tgtEl>
                                          <p:spTgt spid="624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barn(inVertical)">
                                      <p:cBhvr>
                                        <p:cTn id="27" dur="500"/>
                                        <p:tgtEl>
                                          <p:spTgt spid="624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barn(inVertical)">
                                      <p:cBhvr>
                                        <p:cTn id="32" dur="500"/>
                                        <p:tgtEl>
                                          <p:spTgt spid="62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just"/>
            <a:r>
              <a:rPr lang="en-US" dirty="0"/>
              <a:t>Adverse Yaw</a:t>
            </a:r>
          </a:p>
        </p:txBody>
      </p:sp>
      <p:sp>
        <p:nvSpPr>
          <p:cNvPr id="43011" name="Rectangle 3"/>
          <p:cNvSpPr>
            <a:spLocks noGrp="1" noChangeArrowheads="1"/>
          </p:cNvSpPr>
          <p:nvPr>
            <p:ph type="body" idx="1"/>
          </p:nvPr>
        </p:nvSpPr>
        <p:spPr>
          <a:xfrm>
            <a:off x="304801" y="1917033"/>
            <a:ext cx="5366084" cy="4612104"/>
          </a:xfrm>
        </p:spPr>
        <p:txBody>
          <a:bodyPr>
            <a:normAutofit/>
          </a:bodyPr>
          <a:lstStyle/>
          <a:p>
            <a:pPr algn="just"/>
            <a:r>
              <a:rPr lang="en-US" dirty="0"/>
              <a:t>The downward wing's lift vector is tilted forward because of the change in relative wind components being down and parallel to the flight path</a:t>
            </a:r>
            <a:r>
              <a:rPr lang="en-US" dirty="0" smtClean="0"/>
              <a:t>.</a:t>
            </a:r>
          </a:p>
          <a:p>
            <a:pPr algn="just"/>
            <a:r>
              <a:rPr lang="en-US" dirty="0"/>
              <a:t>These two forces oppose the turn entry and cause adverse yaw.</a:t>
            </a:r>
          </a:p>
          <a:p>
            <a:pPr algn="just"/>
            <a:r>
              <a:rPr lang="en-US" dirty="0"/>
              <a:t>Aileron drag is another common cause of adverse yaw. </a:t>
            </a:r>
          </a:p>
          <a:p>
            <a:pPr algn="just"/>
            <a:r>
              <a:rPr lang="en-US" dirty="0" err="1"/>
              <a:t>Frise</a:t>
            </a:r>
            <a:r>
              <a:rPr lang="en-US" dirty="0"/>
              <a:t> ailerons and differential aileron travel are common ways of offsetting the effects of aileron drag. </a:t>
            </a:r>
          </a:p>
          <a:p>
            <a:pPr algn="just"/>
            <a:r>
              <a:rPr lang="en-US" dirty="0"/>
              <a:t>Using spoilers to turn solves this problem.</a:t>
            </a:r>
          </a:p>
          <a:p>
            <a:pPr algn="just"/>
            <a:endParaRPr lang="en-US" dirty="0"/>
          </a:p>
        </p:txBody>
      </p:sp>
      <p:pic>
        <p:nvPicPr>
          <p:cNvPr id="4098" name="Picture 2" descr="http://www.x-scenery.com/xscontent/images/mu2_gallery/vsig_images/mu2-1_831_623_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174" y="1628274"/>
            <a:ext cx="6555826" cy="491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85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 Instability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happens when there is strong directional stability and weak roll stability</a:t>
            </a:r>
          </a:p>
          <a:p>
            <a:r>
              <a:rPr lang="en-US" dirty="0" smtClean="0"/>
              <a:t>A gust causes a yaw which causes one wing to rise</a:t>
            </a:r>
          </a:p>
          <a:p>
            <a:r>
              <a:rPr lang="en-US" dirty="0" smtClean="0"/>
              <a:t>The resulting slip keeps the yaw going and weak dihedral does not counter</a:t>
            </a:r>
          </a:p>
          <a:p>
            <a:r>
              <a:rPr lang="en-US" dirty="0" smtClean="0"/>
              <a:t>The outside wing moves farther on the arc and experiences an increase in speed and an increase in lift</a:t>
            </a:r>
          </a:p>
          <a:p>
            <a:r>
              <a:rPr lang="en-US" dirty="0" smtClean="0"/>
              <a:t>This furthers the roll and a nose down pitch is experienced resulting in a descending spiral</a:t>
            </a:r>
          </a:p>
          <a:p>
            <a:r>
              <a:rPr lang="en-US" dirty="0" smtClean="0"/>
              <a:t>Back pressure just tightens the turn and increases the rate of descent</a:t>
            </a:r>
          </a:p>
          <a:p>
            <a:r>
              <a:rPr lang="en-US" dirty="0" smtClean="0"/>
              <a:t>This happens a lot in partial panel instrument students</a:t>
            </a:r>
          </a:p>
          <a:p>
            <a:r>
              <a:rPr lang="en-US" dirty="0" smtClean="0"/>
              <a:t>All aircraft have this to varying degrees</a:t>
            </a:r>
            <a:endParaRPr lang="en-US" dirty="0"/>
          </a:p>
        </p:txBody>
      </p:sp>
    </p:spTree>
    <p:extLst>
      <p:ext uri="{BB962C8B-B14F-4D97-AF65-F5344CB8AC3E}">
        <p14:creationId xmlns:p14="http://schemas.microsoft.com/office/powerpoint/2010/main" val="3619127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Forces In A Turn</a:t>
            </a:r>
          </a:p>
        </p:txBody>
      </p:sp>
      <p:sp>
        <p:nvSpPr>
          <p:cNvPr id="59395" name="Rectangle 3"/>
          <p:cNvSpPr>
            <a:spLocks noGrp="1" noChangeArrowheads="1"/>
          </p:cNvSpPr>
          <p:nvPr>
            <p:ph type="body" idx="1"/>
          </p:nvPr>
        </p:nvSpPr>
        <p:spPr>
          <a:xfrm>
            <a:off x="1103312" y="1596190"/>
            <a:ext cx="8946541" cy="2165450"/>
          </a:xfrm>
        </p:spPr>
        <p:txBody>
          <a:bodyPr>
            <a:normAutofit fontScale="77500" lnSpcReduction="20000"/>
          </a:bodyPr>
          <a:lstStyle/>
          <a:p>
            <a:pPr>
              <a:lnSpc>
                <a:spcPct val="90000"/>
              </a:lnSpc>
            </a:pPr>
            <a:r>
              <a:rPr lang="en-US" altLang="en-US" sz="3600" dirty="0"/>
              <a:t>Vertical component of lift controlled by pitch</a:t>
            </a:r>
          </a:p>
          <a:p>
            <a:pPr>
              <a:lnSpc>
                <a:spcPct val="90000"/>
              </a:lnSpc>
            </a:pPr>
            <a:r>
              <a:rPr lang="en-US" altLang="en-US" sz="3600" dirty="0"/>
              <a:t>Horizontal component of lift controlled by bank</a:t>
            </a:r>
          </a:p>
          <a:p>
            <a:pPr>
              <a:lnSpc>
                <a:spcPct val="90000"/>
              </a:lnSpc>
            </a:pPr>
            <a:r>
              <a:rPr lang="en-US" altLang="en-US" sz="3600" dirty="0"/>
              <a:t>Centrifugal force</a:t>
            </a:r>
          </a:p>
          <a:p>
            <a:pPr>
              <a:lnSpc>
                <a:spcPct val="90000"/>
              </a:lnSpc>
            </a:pPr>
            <a:r>
              <a:rPr lang="en-US" altLang="en-US" sz="3600" dirty="0"/>
              <a:t>Weight</a:t>
            </a:r>
          </a:p>
          <a:p>
            <a:pPr>
              <a:lnSpc>
                <a:spcPct val="90000"/>
              </a:lnSpc>
            </a:pPr>
            <a:r>
              <a:rPr lang="en-US" altLang="en-US" sz="3600" dirty="0"/>
              <a:t>Resultant load and total lift</a:t>
            </a:r>
          </a:p>
        </p:txBody>
      </p:sp>
      <p:pic>
        <p:nvPicPr>
          <p:cNvPr id="2" name="Picture 1"/>
          <p:cNvPicPr>
            <a:picLocks noChangeAspect="1"/>
          </p:cNvPicPr>
          <p:nvPr/>
        </p:nvPicPr>
        <p:blipFill>
          <a:blip r:embed="rId2"/>
          <a:stretch>
            <a:fillRect/>
          </a:stretch>
        </p:blipFill>
        <p:spPr>
          <a:xfrm>
            <a:off x="1454134" y="3761639"/>
            <a:ext cx="9444152" cy="3096361"/>
          </a:xfrm>
          <a:prstGeom prst="rect">
            <a:avLst/>
          </a:prstGeom>
        </p:spPr>
      </p:pic>
    </p:spTree>
    <p:extLst>
      <p:ext uri="{BB962C8B-B14F-4D97-AF65-F5344CB8AC3E}">
        <p14:creationId xmlns:p14="http://schemas.microsoft.com/office/powerpoint/2010/main" val="88294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from="(-#ppt_w/2)" to="(#ppt_x)" calcmode="lin" valueType="num">
                                      <p:cBhvr>
                                        <p:cTn id="7" dur="1200" fill="hold">
                                          <p:stCondLst>
                                            <p:cond delay="0"/>
                                          </p:stCondLst>
                                        </p:cTn>
                                        <p:tgtEl>
                                          <p:spTgt spid="59394"/>
                                        </p:tgtEl>
                                        <p:attrNameLst>
                                          <p:attrName>ppt_x</p:attrName>
                                        </p:attrNameLst>
                                      </p:cBhvr>
                                    </p:anim>
                                    <p:anim from="0" to="-1.0" calcmode="lin" valueType="num">
                                      <p:cBhvr>
                                        <p:cTn id="8" dur="400" decel="50000" autoRev="1" fill="hold">
                                          <p:stCondLst>
                                            <p:cond delay="1200"/>
                                          </p:stCondLst>
                                        </p:cTn>
                                        <p:tgtEl>
                                          <p:spTgt spid="59394"/>
                                        </p:tgtEl>
                                        <p:attrNameLst>
                                          <p:attrName>xshear</p:attrName>
                                        </p:attrNameLst>
                                      </p:cBhvr>
                                    </p:anim>
                                    <p:animScale>
                                      <p:cBhvr>
                                        <p:cTn id="9" dur="400" decel="100000" autoRev="1" fill="hold">
                                          <p:stCondLst>
                                            <p:cond delay="1200"/>
                                          </p:stCondLst>
                                        </p:cTn>
                                        <p:tgtEl>
                                          <p:spTgt spid="59394"/>
                                        </p:tgtEl>
                                      </p:cBhvr>
                                      <p:from x="100000" y="100000"/>
                                      <p:to x="80000" y="100000"/>
                                    </p:animScale>
                                    <p:anim by="(#ppt_h/3+#ppt_w*0.1)" calcmode="lin" valueType="num">
                                      <p:cBhvr additive="sum">
                                        <p:cTn id="10" dur="400" decel="100000" autoRev="1" fill="hold">
                                          <p:stCondLst>
                                            <p:cond delay="1200"/>
                                          </p:stCondLst>
                                        </p:cTn>
                                        <p:tgtEl>
                                          <p:spTgt spid="5939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9395">
                                            <p:txEl>
                                              <p:pRg st="0" end="0"/>
                                            </p:txEl>
                                          </p:spTgt>
                                        </p:tgtEl>
                                        <p:attrNameLst>
                                          <p:attrName>style.visibility</p:attrName>
                                        </p:attrNameLst>
                                      </p:cBhvr>
                                      <p:to>
                                        <p:strVal val="visible"/>
                                      </p:to>
                                    </p:set>
                                    <p:anim calcmode="lin" valueType="num">
                                      <p:cBhvr>
                                        <p:cTn id="15" dur="10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939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93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9395">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59395">
                                            <p:txEl>
                                              <p:pRg st="0" end="0"/>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9395">
                                            <p:txEl>
                                              <p:pRg st="1" end="1"/>
                                            </p:txEl>
                                          </p:spTgt>
                                        </p:tgtEl>
                                        <p:attrNameLst>
                                          <p:attrName>style.visibility</p:attrName>
                                        </p:attrNameLst>
                                      </p:cBhvr>
                                      <p:to>
                                        <p:strVal val="visible"/>
                                      </p:to>
                                    </p:set>
                                    <p:anim calcmode="lin" valueType="num">
                                      <p:cBhvr>
                                        <p:cTn id="23" dur="10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5939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93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9395">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59395">
                                            <p:txEl>
                                              <p:pRg st="1" end="1"/>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9395">
                                            <p:txEl>
                                              <p:pRg st="2" end="2"/>
                                            </p:txEl>
                                          </p:spTgt>
                                        </p:tgtEl>
                                        <p:attrNameLst>
                                          <p:attrName>style.visibility</p:attrName>
                                        </p:attrNameLst>
                                      </p:cBhvr>
                                      <p:to>
                                        <p:strVal val="visible"/>
                                      </p:to>
                                    </p:set>
                                    <p:anim calcmode="lin" valueType="num">
                                      <p:cBhvr>
                                        <p:cTn id="31" dur="10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5939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593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9395">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59395">
                                            <p:txEl>
                                              <p:pRg st="2" end="2"/>
                                            </p:txEl>
                                          </p:spTgt>
                                        </p:tgtEl>
                                        <p:attrNameLst>
                                          <p:attrName>ppt_c</p:attrName>
                                        </p:attrNameLst>
                                      </p:cBhvr>
                                      <p:to>
                                        <a:schemeClr val="folHlink"/>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9395">
                                            <p:txEl>
                                              <p:pRg st="3" end="3"/>
                                            </p:txEl>
                                          </p:spTgt>
                                        </p:tgtEl>
                                        <p:attrNameLst>
                                          <p:attrName>style.visibility</p:attrName>
                                        </p:attrNameLst>
                                      </p:cBhvr>
                                      <p:to>
                                        <p:strVal val="visible"/>
                                      </p:to>
                                    </p:set>
                                    <p:anim calcmode="lin" valueType="num">
                                      <p:cBhvr>
                                        <p:cTn id="39" dur="10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59395">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5939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9395">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59395">
                                            <p:txEl>
                                              <p:pRg st="3" end="3"/>
                                            </p:txEl>
                                          </p:spTgt>
                                        </p:tgtEl>
                                        <p:attrNameLst>
                                          <p:attrName>ppt_c</p:attrName>
                                        </p:attrNameLst>
                                      </p:cBhvr>
                                      <p:to>
                                        <a:schemeClr val="folHlink"/>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59395">
                                            <p:txEl>
                                              <p:pRg st="4" end="4"/>
                                            </p:txEl>
                                          </p:spTgt>
                                        </p:tgtEl>
                                        <p:attrNameLst>
                                          <p:attrName>style.visibility</p:attrName>
                                        </p:attrNameLst>
                                      </p:cBhvr>
                                      <p:to>
                                        <p:strVal val="visible"/>
                                      </p:to>
                                    </p:set>
                                    <p:anim calcmode="lin" valueType="num">
                                      <p:cBhvr>
                                        <p:cTn id="47" dur="1000" fill="hold"/>
                                        <p:tgtEl>
                                          <p:spTgt spid="59395">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59395">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5939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9395">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59395">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362200" y="0"/>
            <a:ext cx="7772400" cy="914400"/>
          </a:xfrm>
        </p:spPr>
        <p:txBody>
          <a:bodyPr/>
          <a:lstStyle/>
          <a:p>
            <a:r>
              <a:rPr lang="en-US" altLang="en-US"/>
              <a:t>Forces in the Turn</a:t>
            </a:r>
          </a:p>
        </p:txBody>
      </p:sp>
      <p:sp>
        <p:nvSpPr>
          <p:cNvPr id="111619" name="Rectangle 3"/>
          <p:cNvSpPr>
            <a:spLocks noGrp="1" noChangeArrowheads="1"/>
          </p:cNvSpPr>
          <p:nvPr>
            <p:ph type="body" idx="1"/>
          </p:nvPr>
        </p:nvSpPr>
        <p:spPr/>
        <p:txBody>
          <a:bodyPr/>
          <a:lstStyle/>
          <a:p>
            <a:endParaRPr lang="en-US" altLang="en-US"/>
          </a:p>
        </p:txBody>
      </p:sp>
      <p:pic>
        <p:nvPicPr>
          <p:cNvPr id="111620" name="Picture 4"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73126"/>
            <a:ext cx="9144000" cy="598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079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from="(-#ppt_w/2)" to="(#ppt_x)" calcmode="lin" valueType="num">
                                      <p:cBhvr>
                                        <p:cTn id="7" dur="1200" fill="hold">
                                          <p:stCondLst>
                                            <p:cond delay="0"/>
                                          </p:stCondLst>
                                        </p:cTn>
                                        <p:tgtEl>
                                          <p:spTgt spid="111618"/>
                                        </p:tgtEl>
                                        <p:attrNameLst>
                                          <p:attrName>ppt_x</p:attrName>
                                        </p:attrNameLst>
                                      </p:cBhvr>
                                    </p:anim>
                                    <p:anim from="0" to="-1.0" calcmode="lin" valueType="num">
                                      <p:cBhvr>
                                        <p:cTn id="8" dur="400" decel="50000" autoRev="1" fill="hold">
                                          <p:stCondLst>
                                            <p:cond delay="1200"/>
                                          </p:stCondLst>
                                        </p:cTn>
                                        <p:tgtEl>
                                          <p:spTgt spid="111618"/>
                                        </p:tgtEl>
                                        <p:attrNameLst>
                                          <p:attrName>xshear</p:attrName>
                                        </p:attrNameLst>
                                      </p:cBhvr>
                                    </p:anim>
                                    <p:animScale>
                                      <p:cBhvr>
                                        <p:cTn id="9" dur="400" decel="100000" autoRev="1" fill="hold">
                                          <p:stCondLst>
                                            <p:cond delay="1200"/>
                                          </p:stCondLst>
                                        </p:cTn>
                                        <p:tgtEl>
                                          <p:spTgt spid="111618"/>
                                        </p:tgtEl>
                                      </p:cBhvr>
                                      <p:from x="100000" y="100000"/>
                                      <p:to x="80000" y="100000"/>
                                    </p:animScale>
                                    <p:anim by="(#ppt_h/3+#ppt_w*0.1)" calcmode="lin" valueType="num">
                                      <p:cBhvr additive="sum">
                                        <p:cTn id="10" dur="400" decel="100000" autoRev="1" fill="hold">
                                          <p:stCondLst>
                                            <p:cond delay="1200"/>
                                          </p:stCondLst>
                                        </p:cTn>
                                        <p:tgtEl>
                                          <p:spTgt spid="1116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Forces In A Turn</a:t>
            </a:r>
          </a:p>
        </p:txBody>
      </p:sp>
      <p:sp>
        <p:nvSpPr>
          <p:cNvPr id="97283" name="Rectangle 3"/>
          <p:cNvSpPr>
            <a:spLocks noGrp="1" noChangeArrowheads="1"/>
          </p:cNvSpPr>
          <p:nvPr>
            <p:ph type="body" sz="half" idx="1"/>
          </p:nvPr>
        </p:nvSpPr>
        <p:spPr/>
        <p:txBody>
          <a:bodyPr/>
          <a:lstStyle/>
          <a:p>
            <a:pPr>
              <a:lnSpc>
                <a:spcPct val="80000"/>
              </a:lnSpc>
            </a:pPr>
            <a:r>
              <a:rPr lang="en-US" altLang="en-US" sz="2800"/>
              <a:t>Turns increases load factor or g’s</a:t>
            </a:r>
          </a:p>
          <a:p>
            <a:pPr>
              <a:lnSpc>
                <a:spcPct val="80000"/>
              </a:lnSpc>
            </a:pPr>
            <a:r>
              <a:rPr lang="en-US" altLang="en-US" sz="2800"/>
              <a:t>Higher stall speed with increase in load factor</a:t>
            </a:r>
          </a:p>
          <a:p>
            <a:pPr>
              <a:lnSpc>
                <a:spcPct val="80000"/>
              </a:lnSpc>
            </a:pPr>
            <a:r>
              <a:rPr lang="en-US" altLang="en-US" sz="2800"/>
              <a:t>Load factor squares as the stall speed doubles</a:t>
            </a:r>
          </a:p>
          <a:p>
            <a:pPr>
              <a:lnSpc>
                <a:spcPct val="80000"/>
              </a:lnSpc>
            </a:pPr>
            <a:r>
              <a:rPr lang="en-US" altLang="en-US" sz="2800">
                <a:cs typeface="Times New Roman" pitchFamily="18" charset="0"/>
              </a:rPr>
              <a:t>√</a:t>
            </a:r>
            <a:r>
              <a:rPr lang="en-US" altLang="en-US" sz="2800"/>
              <a:t>LF x 57 = new stall speed  2gs 60 degrees bank stalls at 80.6 knots</a:t>
            </a:r>
          </a:p>
        </p:txBody>
      </p:sp>
      <p:sp>
        <p:nvSpPr>
          <p:cNvPr id="97284" name="Line 4"/>
          <p:cNvSpPr>
            <a:spLocks noChangeShapeType="1"/>
          </p:cNvSpPr>
          <p:nvPr/>
        </p:nvSpPr>
        <p:spPr bwMode="auto">
          <a:xfrm>
            <a:off x="2895600" y="5486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7285" name="Picture 5" descr="F_03_6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4000" t="7333"/>
          <a:stretch>
            <a:fillRect/>
          </a:stretch>
        </p:blipFill>
        <p:spPr>
          <a:xfrm>
            <a:off x="5943600" y="2265364"/>
            <a:ext cx="4724400" cy="3817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376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 from="(-#ppt_w/2)" to="(#ppt_x)" calcmode="lin" valueType="num">
                                      <p:cBhvr>
                                        <p:cTn id="7" dur="1200" fill="hold">
                                          <p:stCondLst>
                                            <p:cond delay="0"/>
                                          </p:stCondLst>
                                        </p:cTn>
                                        <p:tgtEl>
                                          <p:spTgt spid="97282"/>
                                        </p:tgtEl>
                                        <p:attrNameLst>
                                          <p:attrName>ppt_x</p:attrName>
                                        </p:attrNameLst>
                                      </p:cBhvr>
                                    </p:anim>
                                    <p:anim from="0" to="-1.0" calcmode="lin" valueType="num">
                                      <p:cBhvr>
                                        <p:cTn id="8" dur="400" decel="50000" autoRev="1" fill="hold">
                                          <p:stCondLst>
                                            <p:cond delay="1200"/>
                                          </p:stCondLst>
                                        </p:cTn>
                                        <p:tgtEl>
                                          <p:spTgt spid="97282"/>
                                        </p:tgtEl>
                                        <p:attrNameLst>
                                          <p:attrName>xshear</p:attrName>
                                        </p:attrNameLst>
                                      </p:cBhvr>
                                    </p:anim>
                                    <p:animScale>
                                      <p:cBhvr>
                                        <p:cTn id="9" dur="400" decel="100000" autoRev="1" fill="hold">
                                          <p:stCondLst>
                                            <p:cond delay="1200"/>
                                          </p:stCondLst>
                                        </p:cTn>
                                        <p:tgtEl>
                                          <p:spTgt spid="97282"/>
                                        </p:tgtEl>
                                      </p:cBhvr>
                                      <p:from x="100000" y="100000"/>
                                      <p:to x="80000" y="100000"/>
                                    </p:animScale>
                                    <p:anim by="(#ppt_h/3+#ppt_w*0.1)" calcmode="lin" valueType="num">
                                      <p:cBhvr additive="sum">
                                        <p:cTn id="10" dur="400" decel="100000" autoRev="1" fill="hold">
                                          <p:stCondLst>
                                            <p:cond delay="1200"/>
                                          </p:stCondLst>
                                        </p:cTn>
                                        <p:tgtEl>
                                          <p:spTgt spid="9728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7283">
                                            <p:txEl>
                                              <p:pRg st="0" end="0"/>
                                            </p:txEl>
                                          </p:spTgt>
                                        </p:tgtEl>
                                        <p:attrNameLst>
                                          <p:attrName>style.visibility</p:attrName>
                                        </p:attrNameLst>
                                      </p:cBhvr>
                                      <p:to>
                                        <p:strVal val="visible"/>
                                      </p:to>
                                    </p:set>
                                    <p:anim calcmode="lin" valueType="num">
                                      <p:cBhvr>
                                        <p:cTn id="15" dur="10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728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72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7283">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7283">
                                            <p:txEl>
                                              <p:pRg st="0" end="0"/>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7283">
                                            <p:txEl>
                                              <p:pRg st="1" end="1"/>
                                            </p:txEl>
                                          </p:spTgt>
                                        </p:tgtEl>
                                        <p:attrNameLst>
                                          <p:attrName>style.visibility</p:attrName>
                                        </p:attrNameLst>
                                      </p:cBhvr>
                                      <p:to>
                                        <p:strVal val="visible"/>
                                      </p:to>
                                    </p:set>
                                    <p:anim calcmode="lin" valueType="num">
                                      <p:cBhvr>
                                        <p:cTn id="23" dur="10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9728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972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7283">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7283">
                                            <p:txEl>
                                              <p:pRg st="1" end="1"/>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7283">
                                            <p:txEl>
                                              <p:pRg st="2" end="2"/>
                                            </p:txEl>
                                          </p:spTgt>
                                        </p:tgtEl>
                                        <p:attrNameLst>
                                          <p:attrName>style.visibility</p:attrName>
                                        </p:attrNameLst>
                                      </p:cBhvr>
                                      <p:to>
                                        <p:strVal val="visible"/>
                                      </p:to>
                                    </p:set>
                                    <p:anim calcmode="lin" valueType="num">
                                      <p:cBhvr>
                                        <p:cTn id="31" dur="10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9728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972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7283">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7283">
                                            <p:txEl>
                                              <p:pRg st="2" end="2"/>
                                            </p:txEl>
                                          </p:spTgt>
                                        </p:tgtEl>
                                        <p:attrNameLst>
                                          <p:attrName>ppt_c</p:attrName>
                                        </p:attrNameLst>
                                      </p:cBhvr>
                                      <p:to>
                                        <a:schemeClr val="folHlink"/>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7283">
                                            <p:txEl>
                                              <p:pRg st="3" end="3"/>
                                            </p:txEl>
                                          </p:spTgt>
                                        </p:tgtEl>
                                        <p:attrNameLst>
                                          <p:attrName>style.visibility</p:attrName>
                                        </p:attrNameLst>
                                      </p:cBhvr>
                                      <p:to>
                                        <p:strVal val="visible"/>
                                      </p:to>
                                    </p:set>
                                    <p:anim calcmode="lin" valueType="num">
                                      <p:cBhvr>
                                        <p:cTn id="39" dur="10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9728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9728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7283">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7283">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4 FORCES</a:t>
            </a:r>
            <a:endParaRPr lang="en-US" dirty="0"/>
          </a:p>
        </p:txBody>
      </p:sp>
      <p:sp>
        <p:nvSpPr>
          <p:cNvPr id="6" name="Content Placeholder 5"/>
          <p:cNvSpPr>
            <a:spLocks noGrp="1"/>
          </p:cNvSpPr>
          <p:nvPr>
            <p:ph idx="1"/>
          </p:nvPr>
        </p:nvSpPr>
        <p:spPr>
          <a:xfrm>
            <a:off x="1103313" y="2052918"/>
            <a:ext cx="6895574" cy="4195481"/>
          </a:xfrm>
        </p:spPr>
        <p:txBody>
          <a:bodyPr>
            <a:normAutofit/>
          </a:bodyPr>
          <a:lstStyle/>
          <a:p>
            <a:r>
              <a:rPr lang="en-US" altLang="en-US" dirty="0" smtClean="0"/>
              <a:t>Lift</a:t>
            </a:r>
          </a:p>
          <a:p>
            <a:r>
              <a:rPr lang="en-US" altLang="en-US" dirty="0" smtClean="0"/>
              <a:t>Weight</a:t>
            </a:r>
          </a:p>
          <a:p>
            <a:r>
              <a:rPr lang="en-US" altLang="en-US" dirty="0" smtClean="0"/>
              <a:t>Thrust</a:t>
            </a:r>
          </a:p>
          <a:p>
            <a:r>
              <a:rPr lang="en-US" altLang="en-US" dirty="0" smtClean="0"/>
              <a:t>Drag </a:t>
            </a:r>
          </a:p>
          <a:p>
            <a:r>
              <a:rPr lang="en-US" altLang="en-US" dirty="0" smtClean="0"/>
              <a:t>The relationship of the forces</a:t>
            </a:r>
          </a:p>
          <a:p>
            <a:r>
              <a:rPr lang="en-US" altLang="en-US" dirty="0" smtClean="0"/>
              <a:t>Take each and explain in the appropriate detail for the level of the student</a:t>
            </a:r>
            <a:endParaRPr lang="en-US" altLang="en-US" dirty="0"/>
          </a:p>
          <a:p>
            <a:endParaRPr lang="en-US" dirty="0"/>
          </a:p>
        </p:txBody>
      </p:sp>
      <p:pic>
        <p:nvPicPr>
          <p:cNvPr id="1026" name="Picture 2" descr="http://www.defineaviation.com/uploads/1/2/9/3/12930163/1134390_ori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8886" y="2260622"/>
            <a:ext cx="4101933" cy="28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73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ltLang="en-US"/>
              <a:t>Rate and Radius of Turn</a:t>
            </a:r>
          </a:p>
        </p:txBody>
      </p:sp>
      <p:pic>
        <p:nvPicPr>
          <p:cNvPr id="216068" name="Picture 4" descr="F_03_65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8645" t="3391" r="15254"/>
          <a:stretch>
            <a:fillRect/>
          </a:stretch>
        </p:blipFill>
        <p:spPr>
          <a:xfrm>
            <a:off x="1524001" y="1524000"/>
            <a:ext cx="444976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6070" name="Picture 6" descr="F_03_65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8645" t="3391" r="15254"/>
          <a:stretch>
            <a:fillRect/>
          </a:stretch>
        </p:blipFill>
        <p:spPr>
          <a:xfrm>
            <a:off x="6159501" y="1524000"/>
            <a:ext cx="4448175"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54343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16066"/>
                                        </p:tgtEl>
                                        <p:attrNameLst>
                                          <p:attrName>style.visibility</p:attrName>
                                        </p:attrNameLst>
                                      </p:cBhvr>
                                      <p:to>
                                        <p:strVal val="visible"/>
                                      </p:to>
                                    </p:set>
                                    <p:anim from="(-#ppt_w/2)" to="(#ppt_x)" calcmode="lin" valueType="num">
                                      <p:cBhvr>
                                        <p:cTn id="7" dur="1200" fill="hold">
                                          <p:stCondLst>
                                            <p:cond delay="0"/>
                                          </p:stCondLst>
                                        </p:cTn>
                                        <p:tgtEl>
                                          <p:spTgt spid="216066"/>
                                        </p:tgtEl>
                                        <p:attrNameLst>
                                          <p:attrName>ppt_x</p:attrName>
                                        </p:attrNameLst>
                                      </p:cBhvr>
                                    </p:anim>
                                    <p:anim from="0" to="-1.0" calcmode="lin" valueType="num">
                                      <p:cBhvr>
                                        <p:cTn id="8" dur="400" decel="50000" autoRev="1" fill="hold">
                                          <p:stCondLst>
                                            <p:cond delay="1200"/>
                                          </p:stCondLst>
                                        </p:cTn>
                                        <p:tgtEl>
                                          <p:spTgt spid="216066"/>
                                        </p:tgtEl>
                                        <p:attrNameLst>
                                          <p:attrName>xshear</p:attrName>
                                        </p:attrNameLst>
                                      </p:cBhvr>
                                    </p:anim>
                                    <p:animScale>
                                      <p:cBhvr>
                                        <p:cTn id="9" dur="400" decel="100000" autoRev="1" fill="hold">
                                          <p:stCondLst>
                                            <p:cond delay="1200"/>
                                          </p:stCondLst>
                                        </p:cTn>
                                        <p:tgtEl>
                                          <p:spTgt spid="216066"/>
                                        </p:tgtEl>
                                      </p:cBhvr>
                                      <p:from x="100000" y="100000"/>
                                      <p:to x="80000" y="100000"/>
                                    </p:animScale>
                                    <p:anim by="(#ppt_h/3+#ppt_w*0.1)" calcmode="lin" valueType="num">
                                      <p:cBhvr additive="sum">
                                        <p:cTn id="10" dur="400" decel="100000" autoRev="1" fill="hold">
                                          <p:stCondLst>
                                            <p:cond delay="1200"/>
                                          </p:stCondLst>
                                        </p:cTn>
                                        <p:tgtEl>
                                          <p:spTgt spid="21606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6068">
                                            <p:bg/>
                                          </p:spTgt>
                                        </p:tgtEl>
                                        <p:attrNameLst>
                                          <p:attrName>style.visibility</p:attrName>
                                        </p:attrNameLst>
                                      </p:cBhvr>
                                      <p:to>
                                        <p:strVal val="visible"/>
                                      </p:to>
                                    </p:set>
                                    <p:anim calcmode="lin" valueType="num">
                                      <p:cBhvr>
                                        <p:cTn id="15" dur="1000" fill="hold"/>
                                        <p:tgtEl>
                                          <p:spTgt spid="216068">
                                            <p:bg/>
                                          </p:spTgt>
                                        </p:tgtEl>
                                        <p:attrNameLst>
                                          <p:attrName>ppt_w</p:attrName>
                                        </p:attrNameLst>
                                      </p:cBhvr>
                                      <p:tavLst>
                                        <p:tav tm="0">
                                          <p:val>
                                            <p:fltVal val="0"/>
                                          </p:val>
                                        </p:tav>
                                        <p:tav tm="100000">
                                          <p:val>
                                            <p:strVal val="#ppt_w"/>
                                          </p:val>
                                        </p:tav>
                                      </p:tavLst>
                                    </p:anim>
                                    <p:anim calcmode="lin" valueType="num">
                                      <p:cBhvr>
                                        <p:cTn id="16" dur="1000" fill="hold"/>
                                        <p:tgtEl>
                                          <p:spTgt spid="216068">
                                            <p:bg/>
                                          </p:spTgt>
                                        </p:tgtEl>
                                        <p:attrNameLst>
                                          <p:attrName>ppt_h</p:attrName>
                                        </p:attrNameLst>
                                      </p:cBhvr>
                                      <p:tavLst>
                                        <p:tav tm="0">
                                          <p:val>
                                            <p:fltVal val="0"/>
                                          </p:val>
                                        </p:tav>
                                        <p:tav tm="100000">
                                          <p:val>
                                            <p:strVal val="#ppt_h"/>
                                          </p:val>
                                        </p:tav>
                                      </p:tavLst>
                                    </p:anim>
                                    <p:anim calcmode="lin" valueType="num">
                                      <p:cBhvr>
                                        <p:cTn id="17" dur="1000" fill="hold"/>
                                        <p:tgtEl>
                                          <p:spTgt spid="216068">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6068">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16070">
                                            <p:bg/>
                                          </p:spTgt>
                                        </p:tgtEl>
                                        <p:attrNameLst>
                                          <p:attrName>style.visibility</p:attrName>
                                        </p:attrNameLst>
                                      </p:cBhvr>
                                      <p:to>
                                        <p:strVal val="visible"/>
                                      </p:to>
                                    </p:set>
                                    <p:anim calcmode="lin" valueType="num">
                                      <p:cBhvr>
                                        <p:cTn id="23" dur="1000" fill="hold"/>
                                        <p:tgtEl>
                                          <p:spTgt spid="216070">
                                            <p:bg/>
                                          </p:spTgt>
                                        </p:tgtEl>
                                        <p:attrNameLst>
                                          <p:attrName>ppt_w</p:attrName>
                                        </p:attrNameLst>
                                      </p:cBhvr>
                                      <p:tavLst>
                                        <p:tav tm="0">
                                          <p:val>
                                            <p:fltVal val="0"/>
                                          </p:val>
                                        </p:tav>
                                        <p:tav tm="100000">
                                          <p:val>
                                            <p:strVal val="#ppt_w"/>
                                          </p:val>
                                        </p:tav>
                                      </p:tavLst>
                                    </p:anim>
                                    <p:anim calcmode="lin" valueType="num">
                                      <p:cBhvr>
                                        <p:cTn id="24" dur="1000" fill="hold"/>
                                        <p:tgtEl>
                                          <p:spTgt spid="216070">
                                            <p:bg/>
                                          </p:spTgt>
                                        </p:tgtEl>
                                        <p:attrNameLst>
                                          <p:attrName>ppt_h</p:attrName>
                                        </p:attrNameLst>
                                      </p:cBhvr>
                                      <p:tavLst>
                                        <p:tav tm="0">
                                          <p:val>
                                            <p:fltVal val="0"/>
                                          </p:val>
                                        </p:tav>
                                        <p:tav tm="100000">
                                          <p:val>
                                            <p:strVal val="#ppt_h"/>
                                          </p:val>
                                        </p:tav>
                                      </p:tavLst>
                                    </p:anim>
                                    <p:anim calcmode="lin" valueType="num">
                                      <p:cBhvr>
                                        <p:cTn id="25" dur="1000" fill="hold"/>
                                        <p:tgtEl>
                                          <p:spTgt spid="216070">
                                            <p:bg/>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16070">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P spid="216068" grpId="0" build="p" animBg="1" autoUpdateAnimBg="0"/>
      <p:bldP spid="216070" grpId="0" build="p"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dirty="0" smtClean="0"/>
              <a:t>Unexpected Stall </a:t>
            </a:r>
            <a:endParaRPr lang="en-US" altLang="en-US" dirty="0"/>
          </a:p>
        </p:txBody>
      </p:sp>
      <p:sp>
        <p:nvSpPr>
          <p:cNvPr id="189443" name="Rectangle 3"/>
          <p:cNvSpPr>
            <a:spLocks noGrp="1" noChangeArrowheads="1"/>
          </p:cNvSpPr>
          <p:nvPr>
            <p:ph type="body" sz="half" idx="1"/>
          </p:nvPr>
        </p:nvSpPr>
        <p:spPr>
          <a:xfrm>
            <a:off x="834189" y="1676399"/>
            <a:ext cx="9148011" cy="4748463"/>
          </a:xfrm>
        </p:spPr>
        <p:txBody>
          <a:bodyPr>
            <a:normAutofit fontScale="85000" lnSpcReduction="20000"/>
          </a:bodyPr>
          <a:lstStyle/>
          <a:p>
            <a:pPr>
              <a:lnSpc>
                <a:spcPct val="110000"/>
              </a:lnSpc>
            </a:pPr>
            <a:r>
              <a:rPr lang="en-US" altLang="en-US" sz="2800" dirty="0"/>
              <a:t>Let’s take a closer look at this stall/bank angle </a:t>
            </a:r>
            <a:r>
              <a:rPr lang="en-US" altLang="en-US" sz="2800" dirty="0" smtClean="0"/>
              <a:t>thing for the Bonanza</a:t>
            </a:r>
            <a:endParaRPr lang="en-US" altLang="en-US" sz="2800" dirty="0"/>
          </a:p>
          <a:p>
            <a:pPr>
              <a:lnSpc>
                <a:spcPct val="110000"/>
              </a:lnSpc>
            </a:pPr>
            <a:r>
              <a:rPr lang="en-US" altLang="en-US" sz="2800" dirty="0"/>
              <a:t>No flaps stall speed of </a:t>
            </a:r>
            <a:r>
              <a:rPr lang="en-US" altLang="en-US" sz="2800" dirty="0" smtClean="0"/>
              <a:t>64</a:t>
            </a:r>
            <a:endParaRPr lang="en-US" altLang="en-US" sz="2800" dirty="0"/>
          </a:p>
          <a:p>
            <a:pPr>
              <a:lnSpc>
                <a:spcPct val="110000"/>
              </a:lnSpc>
            </a:pPr>
            <a:r>
              <a:rPr lang="en-US" altLang="en-US" sz="2800" dirty="0"/>
              <a:t>Upwind to crosswind turn bank angle of 40</a:t>
            </a:r>
            <a:r>
              <a:rPr lang="en-US" altLang="en-US" sz="2800" dirty="0">
                <a:cs typeface="Times New Roman" pitchFamily="18" charset="0"/>
              </a:rPr>
              <a:t>°</a:t>
            </a:r>
          </a:p>
          <a:p>
            <a:pPr>
              <a:lnSpc>
                <a:spcPct val="110000"/>
              </a:lnSpc>
            </a:pPr>
            <a:r>
              <a:rPr lang="en-US" altLang="en-US" sz="2800" dirty="0">
                <a:cs typeface="Times New Roman" pitchFamily="18" charset="0"/>
              </a:rPr>
              <a:t>Climbing at </a:t>
            </a:r>
            <a:r>
              <a:rPr lang="en-US" altLang="en-US" sz="2800" dirty="0" err="1">
                <a:cs typeface="Times New Roman" pitchFamily="18" charset="0"/>
              </a:rPr>
              <a:t>Vx</a:t>
            </a:r>
            <a:r>
              <a:rPr lang="en-US" altLang="en-US" sz="2800" dirty="0">
                <a:cs typeface="Times New Roman" pitchFamily="18" charset="0"/>
              </a:rPr>
              <a:t> </a:t>
            </a:r>
            <a:r>
              <a:rPr lang="en-US" altLang="en-US" sz="2800" dirty="0" smtClean="0">
                <a:cs typeface="Times New Roman" pitchFamily="18" charset="0"/>
              </a:rPr>
              <a:t>77 </a:t>
            </a:r>
            <a:r>
              <a:rPr lang="en-US" altLang="en-US" sz="2800" dirty="0">
                <a:cs typeface="Times New Roman" pitchFamily="18" charset="0"/>
              </a:rPr>
              <a:t>knots</a:t>
            </a:r>
          </a:p>
          <a:p>
            <a:pPr>
              <a:lnSpc>
                <a:spcPct val="110000"/>
              </a:lnSpc>
            </a:pPr>
            <a:r>
              <a:rPr lang="en-US" altLang="en-US" sz="2800" dirty="0" smtClean="0">
                <a:cs typeface="Times New Roman" pitchFamily="18" charset="0"/>
              </a:rPr>
              <a:t>47° </a:t>
            </a:r>
            <a:r>
              <a:rPr lang="en-US" altLang="en-US" sz="2800" dirty="0">
                <a:cs typeface="Times New Roman" pitchFamily="18" charset="0"/>
              </a:rPr>
              <a:t>is roughly equal to </a:t>
            </a:r>
            <a:r>
              <a:rPr lang="en-US" altLang="en-US" sz="2800" dirty="0" smtClean="0">
                <a:cs typeface="Times New Roman" pitchFamily="18" charset="0"/>
              </a:rPr>
              <a:t>1.466gs (1/cos</a:t>
            </a:r>
            <a:r>
              <a:rPr lang="el-GR" altLang="en-US" sz="2800" dirty="0" smtClean="0">
                <a:cs typeface="Times New Roman" pitchFamily="18" charset="0"/>
              </a:rPr>
              <a:t>Φ</a:t>
            </a:r>
            <a:r>
              <a:rPr lang="en-US" altLang="en-US" sz="2800" dirty="0" smtClean="0">
                <a:cs typeface="Times New Roman" pitchFamily="18" charset="0"/>
              </a:rPr>
              <a:t>)</a:t>
            </a:r>
            <a:endParaRPr lang="en-US" altLang="en-US" sz="2800" dirty="0">
              <a:cs typeface="Times New Roman" pitchFamily="18" charset="0"/>
            </a:endParaRPr>
          </a:p>
          <a:p>
            <a:pPr>
              <a:lnSpc>
                <a:spcPct val="110000"/>
              </a:lnSpc>
            </a:pPr>
            <a:endParaRPr lang="en-US" altLang="en-US" sz="2800" dirty="0">
              <a:cs typeface="Times New Roman" pitchFamily="18" charset="0"/>
            </a:endParaRPr>
          </a:p>
          <a:p>
            <a:pPr>
              <a:lnSpc>
                <a:spcPct val="110000"/>
              </a:lnSpc>
            </a:pPr>
            <a:endParaRPr lang="en-US" altLang="en-US" sz="2800" dirty="0">
              <a:cs typeface="Times New Roman" pitchFamily="18" charset="0"/>
            </a:endParaRPr>
          </a:p>
          <a:p>
            <a:pPr>
              <a:lnSpc>
                <a:spcPct val="110000"/>
              </a:lnSpc>
            </a:pPr>
            <a:r>
              <a:rPr lang="en-US" altLang="en-US" sz="2800" dirty="0">
                <a:cs typeface="Times New Roman" pitchFamily="18" charset="0"/>
              </a:rPr>
              <a:t>Poof! Stall spin die</a:t>
            </a:r>
          </a:p>
          <a:p>
            <a:pPr>
              <a:lnSpc>
                <a:spcPct val="110000"/>
              </a:lnSpc>
            </a:pPr>
            <a:r>
              <a:rPr lang="en-US" altLang="en-US" sz="2800" dirty="0" smtClean="0">
                <a:cs typeface="Times New Roman" pitchFamily="18" charset="0"/>
              </a:rPr>
              <a:t>You should run this equation on every plane you fly so you know what the envelope looks like</a:t>
            </a:r>
            <a:endParaRPr lang="en-US" altLang="en-US" sz="2800" dirty="0">
              <a:cs typeface="Times New Roman" pitchFamily="18" charset="0"/>
            </a:endParaRPr>
          </a:p>
        </p:txBody>
      </p:sp>
      <p:graphicFrame>
        <p:nvGraphicFramePr>
          <p:cNvPr id="189444" name="Object 4"/>
          <p:cNvGraphicFramePr>
            <a:graphicFrameLocks noGrp="1" noChangeAspect="1"/>
          </p:cNvGraphicFramePr>
          <p:nvPr>
            <p:ph sz="half" idx="2"/>
            <p:extLst>
              <p:ext uri="{D42A27DB-BD31-4B8C-83A1-F6EECF244321}">
                <p14:modId xmlns:p14="http://schemas.microsoft.com/office/powerpoint/2010/main" val="513321140"/>
              </p:ext>
            </p:extLst>
          </p:nvPr>
        </p:nvGraphicFramePr>
        <p:xfrm>
          <a:off x="1266659" y="4383756"/>
          <a:ext cx="3810000" cy="635000"/>
        </p:xfrm>
        <a:graphic>
          <a:graphicData uri="http://schemas.openxmlformats.org/presentationml/2006/ole">
            <mc:AlternateContent xmlns:mc="http://schemas.openxmlformats.org/markup-compatibility/2006">
              <mc:Choice xmlns:v="urn:schemas-microsoft-com:vml" Requires="v">
                <p:oleObj spid="_x0000_s3081" name="Equation" r:id="rId3" imgW="1371600" imgH="228600" progId="Equation.3">
                  <p:embed/>
                </p:oleObj>
              </mc:Choice>
              <mc:Fallback>
                <p:oleObj name="Equation" r:id="rId3" imgW="1371600" imgH="228600" progId="Equation.3">
                  <p:embed/>
                  <p:pic>
                    <p:nvPicPr>
                      <p:cNvPr id="0" name=""/>
                      <p:cNvPicPr>
                        <a:picLocks noChangeAspect="1" noChangeArrowheads="1"/>
                      </p:cNvPicPr>
                      <p:nvPr/>
                    </p:nvPicPr>
                    <p:blipFill>
                      <a:blip r:embed="rId4"/>
                      <a:srcRect/>
                      <a:stretch>
                        <a:fillRect/>
                      </a:stretch>
                    </p:blipFill>
                    <p:spPr bwMode="auto">
                      <a:xfrm>
                        <a:off x="1266659" y="4383756"/>
                        <a:ext cx="3810000" cy="635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12155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89442"/>
                                        </p:tgtEl>
                                        <p:attrNameLst>
                                          <p:attrName>style.visibility</p:attrName>
                                        </p:attrNameLst>
                                      </p:cBhvr>
                                      <p:to>
                                        <p:strVal val="visible"/>
                                      </p:to>
                                    </p:set>
                                    <p:anim from="(-#ppt_w/2)" to="(#ppt_x)" calcmode="lin" valueType="num">
                                      <p:cBhvr>
                                        <p:cTn id="7" dur="1200" fill="hold">
                                          <p:stCondLst>
                                            <p:cond delay="0"/>
                                          </p:stCondLst>
                                        </p:cTn>
                                        <p:tgtEl>
                                          <p:spTgt spid="189442"/>
                                        </p:tgtEl>
                                        <p:attrNameLst>
                                          <p:attrName>ppt_x</p:attrName>
                                        </p:attrNameLst>
                                      </p:cBhvr>
                                    </p:anim>
                                    <p:anim from="0" to="-1.0" calcmode="lin" valueType="num">
                                      <p:cBhvr>
                                        <p:cTn id="8" dur="400" decel="50000" autoRev="1" fill="hold">
                                          <p:stCondLst>
                                            <p:cond delay="1200"/>
                                          </p:stCondLst>
                                        </p:cTn>
                                        <p:tgtEl>
                                          <p:spTgt spid="189442"/>
                                        </p:tgtEl>
                                        <p:attrNameLst>
                                          <p:attrName>xshear</p:attrName>
                                        </p:attrNameLst>
                                      </p:cBhvr>
                                    </p:anim>
                                    <p:animScale>
                                      <p:cBhvr>
                                        <p:cTn id="9" dur="400" decel="100000" autoRev="1" fill="hold">
                                          <p:stCondLst>
                                            <p:cond delay="1200"/>
                                          </p:stCondLst>
                                        </p:cTn>
                                        <p:tgtEl>
                                          <p:spTgt spid="189442"/>
                                        </p:tgtEl>
                                      </p:cBhvr>
                                      <p:from x="100000" y="100000"/>
                                      <p:to x="80000" y="100000"/>
                                    </p:animScale>
                                    <p:anim by="(#ppt_h/3+#ppt_w*0.1)" calcmode="lin" valueType="num">
                                      <p:cBhvr additive="sum">
                                        <p:cTn id="10" dur="400" decel="100000" autoRev="1" fill="hold">
                                          <p:stCondLst>
                                            <p:cond delay="1200"/>
                                          </p:stCondLst>
                                        </p:cTn>
                                        <p:tgtEl>
                                          <p:spTgt spid="18944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89443">
                                            <p:txEl>
                                              <p:pRg st="0" end="0"/>
                                            </p:txEl>
                                          </p:spTgt>
                                        </p:tgtEl>
                                        <p:attrNameLst>
                                          <p:attrName>style.visibility</p:attrName>
                                        </p:attrNameLst>
                                      </p:cBhvr>
                                      <p:to>
                                        <p:strVal val="visible"/>
                                      </p:to>
                                    </p:set>
                                    <p:anim calcmode="lin" valueType="num">
                                      <p:cBhvr>
                                        <p:cTn id="15"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89443">
                                            <p:txEl>
                                              <p:pRg st="0" end="0"/>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89443">
                                            <p:txEl>
                                              <p:pRg st="1" end="1"/>
                                            </p:txEl>
                                          </p:spTgt>
                                        </p:tgtEl>
                                        <p:attrNameLst>
                                          <p:attrName>style.visibility</p:attrName>
                                        </p:attrNameLst>
                                      </p:cBhvr>
                                      <p:to>
                                        <p:strVal val="visible"/>
                                      </p:to>
                                    </p:set>
                                    <p:anim calcmode="lin" valueType="num">
                                      <p:cBhvr>
                                        <p:cTn id="23"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89443">
                                            <p:txEl>
                                              <p:pRg st="1" end="1"/>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89443">
                                            <p:txEl>
                                              <p:pRg st="2" end="2"/>
                                            </p:txEl>
                                          </p:spTgt>
                                        </p:tgtEl>
                                        <p:attrNameLst>
                                          <p:attrName>style.visibility</p:attrName>
                                        </p:attrNameLst>
                                      </p:cBhvr>
                                      <p:to>
                                        <p:strVal val="visible"/>
                                      </p:to>
                                    </p:set>
                                    <p:anim calcmode="lin" valueType="num">
                                      <p:cBhvr>
                                        <p:cTn id="31" dur="1000" fill="hold"/>
                                        <p:tgtEl>
                                          <p:spTgt spid="18944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8944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8944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9443">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89443">
                                            <p:txEl>
                                              <p:pRg st="2" end="2"/>
                                            </p:txEl>
                                          </p:spTgt>
                                        </p:tgtEl>
                                        <p:attrNameLst>
                                          <p:attrName>ppt_c</p:attrName>
                                        </p:attrNameLst>
                                      </p:cBhvr>
                                      <p:to>
                                        <a:schemeClr val="folHlink"/>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89443">
                                            <p:txEl>
                                              <p:pRg st="3" end="3"/>
                                            </p:txEl>
                                          </p:spTgt>
                                        </p:tgtEl>
                                        <p:attrNameLst>
                                          <p:attrName>style.visibility</p:attrName>
                                        </p:attrNameLst>
                                      </p:cBhvr>
                                      <p:to>
                                        <p:strVal val="visible"/>
                                      </p:to>
                                    </p:set>
                                    <p:anim calcmode="lin" valueType="num">
                                      <p:cBhvr>
                                        <p:cTn id="39" dur="1000" fill="hold"/>
                                        <p:tgtEl>
                                          <p:spTgt spid="18944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18944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18944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9443">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89443">
                                            <p:txEl>
                                              <p:pRg st="3" end="3"/>
                                            </p:txEl>
                                          </p:spTgt>
                                        </p:tgtEl>
                                        <p:attrNameLst>
                                          <p:attrName>ppt_c</p:attrName>
                                        </p:attrNameLst>
                                      </p:cBhvr>
                                      <p:to>
                                        <a:schemeClr val="folHlink"/>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89443">
                                            <p:txEl>
                                              <p:pRg st="4" end="4"/>
                                            </p:txEl>
                                          </p:spTgt>
                                        </p:tgtEl>
                                        <p:attrNameLst>
                                          <p:attrName>style.visibility</p:attrName>
                                        </p:attrNameLst>
                                      </p:cBhvr>
                                      <p:to>
                                        <p:strVal val="visible"/>
                                      </p:to>
                                    </p:set>
                                    <p:anim calcmode="lin" valueType="num">
                                      <p:cBhvr>
                                        <p:cTn id="47" dur="1000" fill="hold"/>
                                        <p:tgtEl>
                                          <p:spTgt spid="18944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8944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8944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89443">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89443">
                                            <p:txEl>
                                              <p:pRg st="4" end="4"/>
                                            </p:txEl>
                                          </p:spTgt>
                                        </p:tgtEl>
                                        <p:attrNameLst>
                                          <p:attrName>ppt_c</p:attrName>
                                        </p:attrNameLst>
                                      </p:cBhvr>
                                      <p:to>
                                        <a:schemeClr val="fo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89444">
                                            <p:bg/>
                                          </p:spTgt>
                                        </p:tgtEl>
                                        <p:attrNameLst>
                                          <p:attrName>style.visibility</p:attrName>
                                        </p:attrNameLst>
                                      </p:cBhvr>
                                      <p:to>
                                        <p:strVal val="visible"/>
                                      </p:to>
                                    </p:set>
                                    <p:anim calcmode="lin" valueType="num">
                                      <p:cBhvr>
                                        <p:cTn id="55" dur="1000" fill="hold"/>
                                        <p:tgtEl>
                                          <p:spTgt spid="189444">
                                            <p:bg/>
                                          </p:spTgt>
                                        </p:tgtEl>
                                        <p:attrNameLst>
                                          <p:attrName>ppt_w</p:attrName>
                                        </p:attrNameLst>
                                      </p:cBhvr>
                                      <p:tavLst>
                                        <p:tav tm="0">
                                          <p:val>
                                            <p:fltVal val="0"/>
                                          </p:val>
                                        </p:tav>
                                        <p:tav tm="100000">
                                          <p:val>
                                            <p:strVal val="#ppt_w"/>
                                          </p:val>
                                        </p:tav>
                                      </p:tavLst>
                                    </p:anim>
                                    <p:anim calcmode="lin" valueType="num">
                                      <p:cBhvr>
                                        <p:cTn id="56" dur="1000" fill="hold"/>
                                        <p:tgtEl>
                                          <p:spTgt spid="189444">
                                            <p:bg/>
                                          </p:spTgt>
                                        </p:tgtEl>
                                        <p:attrNameLst>
                                          <p:attrName>ppt_h</p:attrName>
                                        </p:attrNameLst>
                                      </p:cBhvr>
                                      <p:tavLst>
                                        <p:tav tm="0">
                                          <p:val>
                                            <p:fltVal val="0"/>
                                          </p:val>
                                        </p:tav>
                                        <p:tav tm="100000">
                                          <p:val>
                                            <p:strVal val="#ppt_h"/>
                                          </p:val>
                                        </p:tav>
                                      </p:tavLst>
                                    </p:anim>
                                    <p:anim calcmode="lin" valueType="num">
                                      <p:cBhvr>
                                        <p:cTn id="57" dur="1000" fill="hold"/>
                                        <p:tgtEl>
                                          <p:spTgt spid="189444">
                                            <p:bg/>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89444">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89443">
                                            <p:txEl>
                                              <p:pRg st="7" end="7"/>
                                            </p:txEl>
                                          </p:spTgt>
                                        </p:tgtEl>
                                        <p:attrNameLst>
                                          <p:attrName>style.visibility</p:attrName>
                                        </p:attrNameLst>
                                      </p:cBhvr>
                                      <p:to>
                                        <p:strVal val="visible"/>
                                      </p:to>
                                    </p:set>
                                    <p:anim calcmode="lin" valueType="num">
                                      <p:cBhvr>
                                        <p:cTn id="63" dur="1000" fill="hold"/>
                                        <p:tgtEl>
                                          <p:spTgt spid="18944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18944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18944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89443">
                                            <p:txEl>
                                              <p:pRg st="7" end="7"/>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89443">
                                            <p:txEl>
                                              <p:pRg st="7" end="7"/>
                                            </p:txEl>
                                          </p:spTgt>
                                        </p:tgtEl>
                                        <p:attrNameLst>
                                          <p:attrName>ppt_c</p:attrName>
                                        </p:attrNameLst>
                                      </p:cBhvr>
                                      <p:to>
                                        <a:schemeClr val="folHlink"/>
                                      </p:to>
                                    </p:animClr>
                                  </p:sub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89443">
                                            <p:txEl>
                                              <p:pRg st="8" end="8"/>
                                            </p:txEl>
                                          </p:spTgt>
                                        </p:tgtEl>
                                        <p:attrNameLst>
                                          <p:attrName>style.visibility</p:attrName>
                                        </p:attrNameLst>
                                      </p:cBhvr>
                                      <p:to>
                                        <p:strVal val="visible"/>
                                      </p:to>
                                    </p:set>
                                    <p:anim calcmode="lin" valueType="num">
                                      <p:cBhvr>
                                        <p:cTn id="71" dur="1000" fill="hold"/>
                                        <p:tgtEl>
                                          <p:spTgt spid="18944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18944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18944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89443">
                                            <p:txEl>
                                              <p:pRg st="8" end="8"/>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89443">
                                            <p:txEl>
                                              <p:pRg st="8" end="8"/>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autoUpdateAnimBg="0"/>
      <p:bldP spid="189444" grpId="0" build="p"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44" name="Picture 4" descr="auto0"/>
          <p:cNvPicPr>
            <a:picLocks noChangeAspect="1" noChangeArrowheads="1"/>
          </p:cNvPicPr>
          <p:nvPr/>
        </p:nvPicPr>
        <p:blipFill rotWithShape="1">
          <a:blip r:embed="rId2">
            <a:extLst>
              <a:ext uri="{28A0092B-C50C-407E-A947-70E740481C1C}">
                <a14:useLocalDpi xmlns:a14="http://schemas.microsoft.com/office/drawing/2010/main" val="0"/>
              </a:ext>
            </a:extLst>
          </a:blip>
          <a:srcRect t="2222" b="17840"/>
          <a:stretch/>
        </p:blipFill>
        <p:spPr bwMode="auto">
          <a:xfrm>
            <a:off x="1475873" y="914400"/>
            <a:ext cx="9144000" cy="560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2" name="Rectangle 2"/>
          <p:cNvSpPr>
            <a:spLocks noGrp="1" noChangeArrowheads="1"/>
          </p:cNvSpPr>
          <p:nvPr>
            <p:ph type="title"/>
          </p:nvPr>
        </p:nvSpPr>
        <p:spPr>
          <a:xfrm>
            <a:off x="1103312" y="0"/>
            <a:ext cx="7772400" cy="762000"/>
          </a:xfrm>
        </p:spPr>
        <p:txBody>
          <a:bodyPr/>
          <a:lstStyle/>
          <a:p>
            <a:r>
              <a:rPr lang="en-US" altLang="en-US" sz="4400" dirty="0">
                <a:solidFill>
                  <a:schemeClr val="tx1"/>
                </a:solidFill>
              </a:rPr>
              <a:t>Load Factor Vs Bank Angle</a:t>
            </a:r>
          </a:p>
        </p:txBody>
      </p:sp>
      <p:sp>
        <p:nvSpPr>
          <p:cNvPr id="1126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20747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 from="(-#ppt_w/2)" to="(#ppt_x)" calcmode="lin" valueType="num">
                                      <p:cBhvr>
                                        <p:cTn id="7" dur="1200" fill="hold">
                                          <p:stCondLst>
                                            <p:cond delay="0"/>
                                          </p:stCondLst>
                                        </p:cTn>
                                        <p:tgtEl>
                                          <p:spTgt spid="112642"/>
                                        </p:tgtEl>
                                        <p:attrNameLst>
                                          <p:attrName>ppt_x</p:attrName>
                                        </p:attrNameLst>
                                      </p:cBhvr>
                                    </p:anim>
                                    <p:anim from="0" to="-1.0" calcmode="lin" valueType="num">
                                      <p:cBhvr>
                                        <p:cTn id="8" dur="400" decel="50000" autoRev="1" fill="hold">
                                          <p:stCondLst>
                                            <p:cond delay="1200"/>
                                          </p:stCondLst>
                                        </p:cTn>
                                        <p:tgtEl>
                                          <p:spTgt spid="112642"/>
                                        </p:tgtEl>
                                        <p:attrNameLst>
                                          <p:attrName>xshear</p:attrName>
                                        </p:attrNameLst>
                                      </p:cBhvr>
                                    </p:anim>
                                    <p:animScale>
                                      <p:cBhvr>
                                        <p:cTn id="9" dur="400" decel="100000" autoRev="1" fill="hold">
                                          <p:stCondLst>
                                            <p:cond delay="1200"/>
                                          </p:stCondLst>
                                        </p:cTn>
                                        <p:tgtEl>
                                          <p:spTgt spid="112642"/>
                                        </p:tgtEl>
                                      </p:cBhvr>
                                      <p:from x="100000" y="100000"/>
                                      <p:to x="80000" y="100000"/>
                                    </p:animScale>
                                    <p:anim by="(#ppt_h/3+#ppt_w*0.1)" calcmode="lin" valueType="num">
                                      <p:cBhvr additive="sum">
                                        <p:cTn id="10" dur="400" decel="100000" autoRev="1" fill="hold">
                                          <p:stCondLst>
                                            <p:cond delay="1200"/>
                                          </p:stCondLst>
                                        </p:cTn>
                                        <p:tgtEl>
                                          <p:spTgt spid="11264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a:t>Other Turning Considerations</a:t>
            </a:r>
          </a:p>
        </p:txBody>
      </p:sp>
      <p:sp>
        <p:nvSpPr>
          <p:cNvPr id="159747" name="Rectangle 3"/>
          <p:cNvSpPr>
            <a:spLocks noGrp="1" noChangeArrowheads="1"/>
          </p:cNvSpPr>
          <p:nvPr>
            <p:ph type="body" sz="half" idx="1"/>
          </p:nvPr>
        </p:nvSpPr>
        <p:spPr>
          <a:xfrm>
            <a:off x="2209800" y="1981200"/>
            <a:ext cx="3810000" cy="1676400"/>
          </a:xfrm>
        </p:spPr>
        <p:txBody>
          <a:bodyPr>
            <a:normAutofit lnSpcReduction="10000"/>
          </a:bodyPr>
          <a:lstStyle/>
          <a:p>
            <a:r>
              <a:rPr lang="en-US" altLang="en-US" sz="3200"/>
              <a:t>Adverse yaw</a:t>
            </a:r>
          </a:p>
          <a:p>
            <a:r>
              <a:rPr lang="en-US" altLang="en-US" sz="3200"/>
              <a:t>Over banking tendency</a:t>
            </a:r>
          </a:p>
        </p:txBody>
      </p:sp>
      <p:pic>
        <p:nvPicPr>
          <p:cNvPr id="159748" name="Picture 4" descr="F_03_6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19800" y="1676400"/>
            <a:ext cx="4648200" cy="3486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0" name="Picture 6" descr="F_03_6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0" y="3600450"/>
            <a:ext cx="4343400" cy="325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01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59746"/>
                                        </p:tgtEl>
                                        <p:attrNameLst>
                                          <p:attrName>style.visibility</p:attrName>
                                        </p:attrNameLst>
                                      </p:cBhvr>
                                      <p:to>
                                        <p:strVal val="visible"/>
                                      </p:to>
                                    </p:set>
                                    <p:anim from="(-#ppt_w/2)" to="(#ppt_x)" calcmode="lin" valueType="num">
                                      <p:cBhvr>
                                        <p:cTn id="7" dur="1200" fill="hold">
                                          <p:stCondLst>
                                            <p:cond delay="0"/>
                                          </p:stCondLst>
                                        </p:cTn>
                                        <p:tgtEl>
                                          <p:spTgt spid="159746"/>
                                        </p:tgtEl>
                                        <p:attrNameLst>
                                          <p:attrName>ppt_x</p:attrName>
                                        </p:attrNameLst>
                                      </p:cBhvr>
                                    </p:anim>
                                    <p:anim from="0" to="-1.0" calcmode="lin" valueType="num">
                                      <p:cBhvr>
                                        <p:cTn id="8" dur="400" decel="50000" autoRev="1" fill="hold">
                                          <p:stCondLst>
                                            <p:cond delay="1200"/>
                                          </p:stCondLst>
                                        </p:cTn>
                                        <p:tgtEl>
                                          <p:spTgt spid="159746"/>
                                        </p:tgtEl>
                                        <p:attrNameLst>
                                          <p:attrName>xshear</p:attrName>
                                        </p:attrNameLst>
                                      </p:cBhvr>
                                    </p:anim>
                                    <p:animScale>
                                      <p:cBhvr>
                                        <p:cTn id="9" dur="400" decel="100000" autoRev="1" fill="hold">
                                          <p:stCondLst>
                                            <p:cond delay="1200"/>
                                          </p:stCondLst>
                                        </p:cTn>
                                        <p:tgtEl>
                                          <p:spTgt spid="159746"/>
                                        </p:tgtEl>
                                      </p:cBhvr>
                                      <p:from x="100000" y="100000"/>
                                      <p:to x="80000" y="100000"/>
                                    </p:animScale>
                                    <p:anim by="(#ppt_h/3+#ppt_w*0.1)" calcmode="lin" valueType="num">
                                      <p:cBhvr additive="sum">
                                        <p:cTn id="10" dur="400" decel="100000" autoRev="1" fill="hold">
                                          <p:stCondLst>
                                            <p:cond delay="1200"/>
                                          </p:stCondLst>
                                        </p:cTn>
                                        <p:tgtEl>
                                          <p:spTgt spid="15974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59747">
                                            <p:txEl>
                                              <p:pRg st="0" end="0"/>
                                            </p:txEl>
                                          </p:spTgt>
                                        </p:tgtEl>
                                        <p:attrNameLst>
                                          <p:attrName>style.visibility</p:attrName>
                                        </p:attrNameLst>
                                      </p:cBhvr>
                                      <p:to>
                                        <p:strVal val="visible"/>
                                      </p:to>
                                    </p:set>
                                    <p:anim calcmode="lin" valueType="num">
                                      <p:cBhvr>
                                        <p:cTn id="15" dur="1000" fill="hold"/>
                                        <p:tgtEl>
                                          <p:spTgt spid="15974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5974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597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9747">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59747">
                                            <p:txEl>
                                              <p:pRg st="1" end="1"/>
                                            </p:txEl>
                                          </p:spTgt>
                                        </p:tgtEl>
                                        <p:attrNameLst>
                                          <p:attrName>style.visibility</p:attrName>
                                        </p:attrNameLst>
                                      </p:cBhvr>
                                      <p:to>
                                        <p:strVal val="visible"/>
                                      </p:to>
                                    </p:set>
                                    <p:anim calcmode="lin" valueType="num">
                                      <p:cBhvr>
                                        <p:cTn id="23" dur="1000" fill="hold"/>
                                        <p:tgtEl>
                                          <p:spTgt spid="1597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597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5974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9747">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a:t>
            </a:r>
            <a:endParaRPr lang="en-US" dirty="0"/>
          </a:p>
        </p:txBody>
      </p:sp>
      <p:sp>
        <p:nvSpPr>
          <p:cNvPr id="3" name="Content Placeholder 2"/>
          <p:cNvSpPr>
            <a:spLocks noGrp="1"/>
          </p:cNvSpPr>
          <p:nvPr>
            <p:ph idx="1"/>
          </p:nvPr>
        </p:nvSpPr>
        <p:spPr>
          <a:xfrm>
            <a:off x="609600" y="1981200"/>
            <a:ext cx="6754152" cy="4114800"/>
          </a:xfrm>
        </p:spPr>
        <p:txBody>
          <a:bodyPr>
            <a:normAutofit/>
          </a:bodyPr>
          <a:lstStyle/>
          <a:p>
            <a:r>
              <a:rPr lang="en-US" dirty="0" smtClean="0"/>
              <a:t>For a prop plane the greatest thrust is full power, not moving</a:t>
            </a:r>
          </a:p>
          <a:p>
            <a:pPr lvl="1"/>
            <a:r>
              <a:rPr lang="en-US" dirty="0" smtClean="0"/>
              <a:t>Referred to as static condition or static rpm</a:t>
            </a:r>
          </a:p>
          <a:p>
            <a:pPr lvl="1"/>
            <a:r>
              <a:rPr lang="en-US" dirty="0" smtClean="0"/>
              <a:t>As airspeed is increased, thrust decreases</a:t>
            </a:r>
          </a:p>
          <a:p>
            <a:r>
              <a:rPr lang="en-US" dirty="0" smtClean="0"/>
              <a:t>Alpha on the prop decreases as forward speed increases</a:t>
            </a:r>
          </a:p>
          <a:p>
            <a:pPr lvl="1"/>
            <a:r>
              <a:rPr lang="en-US" dirty="0" smtClean="0"/>
              <a:t>This is due to the change in relative wind</a:t>
            </a:r>
          </a:p>
          <a:p>
            <a:endParaRPr lang="en-US" dirty="0"/>
          </a:p>
        </p:txBody>
      </p:sp>
      <p:pic>
        <p:nvPicPr>
          <p:cNvPr id="4" name="Picture 3"/>
          <p:cNvPicPr>
            <a:picLocks noChangeAspect="1"/>
          </p:cNvPicPr>
          <p:nvPr/>
        </p:nvPicPr>
        <p:blipFill>
          <a:blip r:embed="rId2"/>
          <a:stretch>
            <a:fillRect/>
          </a:stretch>
        </p:blipFill>
        <p:spPr>
          <a:xfrm>
            <a:off x="7467613" y="2974627"/>
            <a:ext cx="4620526" cy="2753730"/>
          </a:xfrm>
          <a:prstGeom prst="rect">
            <a:avLst/>
          </a:prstGeom>
        </p:spPr>
      </p:pic>
    </p:spTree>
    <p:extLst>
      <p:ext uri="{BB962C8B-B14F-4D97-AF65-F5344CB8AC3E}">
        <p14:creationId xmlns:p14="http://schemas.microsoft.com/office/powerpoint/2010/main" val="13701162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a:t>
            </a:r>
            <a:endParaRPr lang="en-US" dirty="0"/>
          </a:p>
        </p:txBody>
      </p:sp>
      <p:sp>
        <p:nvSpPr>
          <p:cNvPr id="3" name="Content Placeholder 2"/>
          <p:cNvSpPr>
            <a:spLocks noGrp="1"/>
          </p:cNvSpPr>
          <p:nvPr>
            <p:ph idx="1"/>
          </p:nvPr>
        </p:nvSpPr>
        <p:spPr>
          <a:xfrm>
            <a:off x="609600" y="1981200"/>
            <a:ext cx="6211986" cy="4114800"/>
          </a:xfrm>
        </p:spPr>
        <p:txBody>
          <a:bodyPr>
            <a:normAutofit/>
          </a:bodyPr>
          <a:lstStyle/>
          <a:p>
            <a:r>
              <a:rPr lang="en-US" dirty="0" smtClean="0"/>
              <a:t>Since the prop is a rotating airfoil, it is subject to all the same conditions as wing</a:t>
            </a:r>
          </a:p>
          <a:p>
            <a:r>
              <a:rPr lang="en-US" dirty="0" smtClean="0"/>
              <a:t>Geometric pitch is the distance covered if the prop moved through a medium like </a:t>
            </a:r>
            <a:r>
              <a:rPr lang="en-US" dirty="0" err="1" smtClean="0"/>
              <a:t>jello</a:t>
            </a:r>
            <a:r>
              <a:rPr lang="en-US" dirty="0" smtClean="0"/>
              <a:t> with no slippage</a:t>
            </a:r>
          </a:p>
          <a:p>
            <a:r>
              <a:rPr lang="en-US" dirty="0" smtClean="0"/>
              <a:t>Effective pitch is the actual distance the prop covers in the air, accounts for slippage</a:t>
            </a:r>
          </a:p>
          <a:p>
            <a:r>
              <a:rPr lang="en-US" dirty="0" smtClean="0"/>
              <a:t>We will cover more about props during systems</a:t>
            </a:r>
            <a:endParaRPr lang="en-US" dirty="0"/>
          </a:p>
        </p:txBody>
      </p:sp>
      <p:pic>
        <p:nvPicPr>
          <p:cNvPr id="4" name="Picture 3"/>
          <p:cNvPicPr>
            <a:picLocks noChangeAspect="1"/>
          </p:cNvPicPr>
          <p:nvPr/>
        </p:nvPicPr>
        <p:blipFill>
          <a:blip r:embed="rId2"/>
          <a:stretch>
            <a:fillRect/>
          </a:stretch>
        </p:blipFill>
        <p:spPr>
          <a:xfrm>
            <a:off x="7223740" y="1323722"/>
            <a:ext cx="4671301" cy="2398410"/>
          </a:xfrm>
          <a:prstGeom prst="rect">
            <a:avLst/>
          </a:prstGeom>
        </p:spPr>
      </p:pic>
      <p:pic>
        <p:nvPicPr>
          <p:cNvPr id="5" name="Picture 4"/>
          <p:cNvPicPr>
            <a:picLocks noChangeAspect="1"/>
          </p:cNvPicPr>
          <p:nvPr/>
        </p:nvPicPr>
        <p:blipFill>
          <a:blip r:embed="rId3"/>
          <a:stretch>
            <a:fillRect/>
          </a:stretch>
        </p:blipFill>
        <p:spPr>
          <a:xfrm>
            <a:off x="7223740" y="4254186"/>
            <a:ext cx="4671301" cy="2055780"/>
          </a:xfrm>
          <a:prstGeom prst="rect">
            <a:avLst/>
          </a:prstGeom>
        </p:spPr>
      </p:pic>
    </p:spTree>
    <p:extLst>
      <p:ext uri="{BB962C8B-B14F-4D97-AF65-F5344CB8AC3E}">
        <p14:creationId xmlns:p14="http://schemas.microsoft.com/office/powerpoint/2010/main" val="20613139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215398" cy="1371600"/>
          </a:xfrm>
        </p:spPr>
        <p:txBody>
          <a:bodyPr/>
          <a:lstStyle/>
          <a:p>
            <a:r>
              <a:rPr lang="en-US" dirty="0" smtClean="0"/>
              <a:t>The 4 left turning forces</a:t>
            </a:r>
            <a:endParaRPr lang="en-US" dirty="0"/>
          </a:p>
        </p:txBody>
      </p:sp>
      <p:sp>
        <p:nvSpPr>
          <p:cNvPr id="3" name="Content Placeholder 2"/>
          <p:cNvSpPr>
            <a:spLocks noGrp="1"/>
          </p:cNvSpPr>
          <p:nvPr>
            <p:ph idx="1"/>
          </p:nvPr>
        </p:nvSpPr>
        <p:spPr>
          <a:xfrm>
            <a:off x="609600" y="1981200"/>
            <a:ext cx="5807384" cy="4492428"/>
          </a:xfrm>
        </p:spPr>
        <p:txBody>
          <a:bodyPr>
            <a:normAutofit/>
          </a:bodyPr>
          <a:lstStyle/>
          <a:p>
            <a:r>
              <a:rPr lang="en-US" dirty="0" smtClean="0"/>
              <a:t>Torque</a:t>
            </a:r>
          </a:p>
          <a:p>
            <a:pPr lvl="1"/>
            <a:r>
              <a:rPr lang="en-US" dirty="0" smtClean="0"/>
              <a:t>Action of the engine/prop turning clockwise causes a counterclockwise turn or left bank</a:t>
            </a:r>
          </a:p>
          <a:p>
            <a:r>
              <a:rPr lang="en-US" dirty="0" smtClean="0"/>
              <a:t>Slipstream</a:t>
            </a:r>
          </a:p>
          <a:p>
            <a:pPr lvl="1"/>
            <a:r>
              <a:rPr lang="en-US" dirty="0" smtClean="0"/>
              <a:t>Rotational velocity imparted by the prop forces the tail right</a:t>
            </a:r>
          </a:p>
          <a:p>
            <a:r>
              <a:rPr lang="en-US" dirty="0" smtClean="0"/>
              <a:t>Gyroscopic Precession</a:t>
            </a:r>
          </a:p>
          <a:p>
            <a:pPr lvl="1"/>
            <a:r>
              <a:rPr lang="en-US" dirty="0" smtClean="0"/>
              <a:t>Force is felt 90° in the direction of rotation</a:t>
            </a:r>
          </a:p>
          <a:p>
            <a:r>
              <a:rPr lang="en-US" dirty="0" smtClean="0"/>
              <a:t>P-Factor</a:t>
            </a:r>
          </a:p>
          <a:p>
            <a:pPr lvl="1"/>
            <a:r>
              <a:rPr lang="en-US" dirty="0" smtClean="0"/>
              <a:t>Thrust on the downward blade is more than on the upward blade</a:t>
            </a:r>
          </a:p>
          <a:p>
            <a:endParaRPr lang="en-US" dirty="0"/>
          </a:p>
        </p:txBody>
      </p:sp>
      <p:pic>
        <p:nvPicPr>
          <p:cNvPr id="4" name="Picture 3"/>
          <p:cNvPicPr>
            <a:picLocks noChangeAspect="1"/>
          </p:cNvPicPr>
          <p:nvPr/>
        </p:nvPicPr>
        <p:blipFill>
          <a:blip r:embed="rId2"/>
          <a:stretch>
            <a:fillRect/>
          </a:stretch>
        </p:blipFill>
        <p:spPr>
          <a:xfrm>
            <a:off x="8715632" y="0"/>
            <a:ext cx="2896188" cy="1329649"/>
          </a:xfrm>
          <a:prstGeom prst="rect">
            <a:avLst/>
          </a:prstGeom>
        </p:spPr>
      </p:pic>
      <p:pic>
        <p:nvPicPr>
          <p:cNvPr id="5" name="Picture 4"/>
          <p:cNvPicPr>
            <a:picLocks noChangeAspect="1"/>
          </p:cNvPicPr>
          <p:nvPr/>
        </p:nvPicPr>
        <p:blipFill>
          <a:blip r:embed="rId3"/>
          <a:stretch>
            <a:fillRect/>
          </a:stretch>
        </p:blipFill>
        <p:spPr>
          <a:xfrm>
            <a:off x="8715632" y="1402477"/>
            <a:ext cx="2896188" cy="1495392"/>
          </a:xfrm>
          <a:prstGeom prst="rect">
            <a:avLst/>
          </a:prstGeom>
        </p:spPr>
      </p:pic>
      <p:pic>
        <p:nvPicPr>
          <p:cNvPr id="6" name="Picture 5"/>
          <p:cNvPicPr>
            <a:picLocks noChangeAspect="1"/>
          </p:cNvPicPr>
          <p:nvPr/>
        </p:nvPicPr>
        <p:blipFill>
          <a:blip r:embed="rId4"/>
          <a:stretch>
            <a:fillRect/>
          </a:stretch>
        </p:blipFill>
        <p:spPr>
          <a:xfrm>
            <a:off x="8715632" y="2970697"/>
            <a:ext cx="3079010" cy="1598244"/>
          </a:xfrm>
          <a:prstGeom prst="rect">
            <a:avLst/>
          </a:prstGeom>
        </p:spPr>
      </p:pic>
      <p:pic>
        <p:nvPicPr>
          <p:cNvPr id="7" name="Picture 6"/>
          <p:cNvPicPr>
            <a:picLocks noChangeAspect="1"/>
          </p:cNvPicPr>
          <p:nvPr/>
        </p:nvPicPr>
        <p:blipFill>
          <a:blip r:embed="rId5"/>
          <a:stretch>
            <a:fillRect/>
          </a:stretch>
        </p:blipFill>
        <p:spPr>
          <a:xfrm>
            <a:off x="8715632" y="4641769"/>
            <a:ext cx="3318315" cy="2114345"/>
          </a:xfrm>
          <a:prstGeom prst="rect">
            <a:avLst/>
          </a:prstGeom>
        </p:spPr>
      </p:pic>
    </p:spTree>
    <p:extLst>
      <p:ext uri="{BB962C8B-B14F-4D97-AF65-F5344CB8AC3E}">
        <p14:creationId xmlns:p14="http://schemas.microsoft.com/office/powerpoint/2010/main" val="2011603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a:t>
            </a:r>
            <a:endParaRPr lang="en-US" dirty="0"/>
          </a:p>
        </p:txBody>
      </p:sp>
      <p:sp>
        <p:nvSpPr>
          <p:cNvPr id="3" name="Content Placeholder 2"/>
          <p:cNvSpPr>
            <a:spLocks noGrp="1"/>
          </p:cNvSpPr>
          <p:nvPr>
            <p:ph idx="1"/>
          </p:nvPr>
        </p:nvSpPr>
        <p:spPr>
          <a:xfrm>
            <a:off x="1103312" y="1427747"/>
            <a:ext cx="6829509" cy="5213685"/>
          </a:xfrm>
        </p:spPr>
        <p:txBody>
          <a:bodyPr>
            <a:normAutofit fontScale="92500" lnSpcReduction="20000"/>
          </a:bodyPr>
          <a:lstStyle/>
          <a:p>
            <a:r>
              <a:rPr lang="en-US" dirty="0" smtClean="0"/>
              <a:t>Since a primary piece of lift generation revolves around air density, you’ll need to cover this, include</a:t>
            </a:r>
          </a:p>
          <a:p>
            <a:pPr lvl="1"/>
            <a:r>
              <a:rPr lang="en-US" dirty="0" smtClean="0"/>
              <a:t>Standard atmosphere:</a:t>
            </a:r>
          </a:p>
          <a:p>
            <a:pPr lvl="1"/>
            <a:r>
              <a:rPr lang="en-US" dirty="0" smtClean="0"/>
              <a:t>Temp. 15°C, 59°F</a:t>
            </a:r>
          </a:p>
          <a:p>
            <a:pPr lvl="1"/>
            <a:r>
              <a:rPr lang="en-US" dirty="0" smtClean="0"/>
              <a:t>Pressure 2116psf, 14.7psi, 29.92Hg, 1013.2mb</a:t>
            </a:r>
          </a:p>
          <a:p>
            <a:pPr lvl="1"/>
            <a:r>
              <a:rPr lang="en-US" dirty="0" smtClean="0"/>
              <a:t>Density .002377 slugs per cubic foot (the most important of the 3)</a:t>
            </a:r>
          </a:p>
          <a:p>
            <a:r>
              <a:rPr lang="en-US" dirty="0" smtClean="0"/>
              <a:t>Density altitude is an important concept to cover here; include</a:t>
            </a:r>
          </a:p>
          <a:p>
            <a:pPr lvl="1"/>
            <a:r>
              <a:rPr lang="en-US" dirty="0" smtClean="0"/>
              <a:t>Effects of pressure</a:t>
            </a:r>
          </a:p>
          <a:p>
            <a:pPr lvl="1"/>
            <a:r>
              <a:rPr lang="en-US" dirty="0" smtClean="0"/>
              <a:t>Effects of temperature</a:t>
            </a:r>
          </a:p>
          <a:p>
            <a:pPr lvl="1"/>
            <a:r>
              <a:rPr lang="en-US" dirty="0" smtClean="0"/>
              <a:t>Effects of humidity</a:t>
            </a:r>
          </a:p>
          <a:p>
            <a:pPr lvl="1"/>
            <a:r>
              <a:rPr lang="en-US" dirty="0" smtClean="0"/>
              <a:t>Effects of elevation</a:t>
            </a:r>
          </a:p>
          <a:p>
            <a:r>
              <a:rPr lang="en-US" dirty="0" smtClean="0"/>
              <a:t>If previously not covered hit:</a:t>
            </a:r>
          </a:p>
          <a:p>
            <a:pPr lvl="1"/>
            <a:r>
              <a:rPr lang="en-US" dirty="0" smtClean="0"/>
              <a:t>Indicated, pressure, density, true and absolute altitudes</a:t>
            </a:r>
          </a:p>
          <a:p>
            <a:pPr lvl="1"/>
            <a:r>
              <a:rPr lang="en-US" dirty="0" smtClean="0"/>
              <a:t>Indicated, calibrated, equivalent, and true airspeeds</a:t>
            </a:r>
          </a:p>
        </p:txBody>
      </p:sp>
      <p:pic>
        <p:nvPicPr>
          <p:cNvPr id="4" name="Picture 3"/>
          <p:cNvPicPr>
            <a:picLocks noChangeAspect="1"/>
          </p:cNvPicPr>
          <p:nvPr/>
        </p:nvPicPr>
        <p:blipFill>
          <a:blip r:embed="rId2"/>
          <a:stretch>
            <a:fillRect/>
          </a:stretch>
        </p:blipFill>
        <p:spPr>
          <a:xfrm>
            <a:off x="7993956" y="2226683"/>
            <a:ext cx="4112776" cy="3832381"/>
          </a:xfrm>
          <a:prstGeom prst="rect">
            <a:avLst/>
          </a:prstGeom>
        </p:spPr>
      </p:pic>
    </p:spTree>
    <p:extLst>
      <p:ext uri="{BB962C8B-B14F-4D97-AF65-F5344CB8AC3E}">
        <p14:creationId xmlns:p14="http://schemas.microsoft.com/office/powerpoint/2010/main" val="419033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a:t>
            </a:r>
            <a:endParaRPr lang="en-US" dirty="0"/>
          </a:p>
        </p:txBody>
      </p:sp>
      <p:sp>
        <p:nvSpPr>
          <p:cNvPr id="3" name="Content Placeholder 2"/>
          <p:cNvSpPr>
            <a:spLocks noGrp="1"/>
          </p:cNvSpPr>
          <p:nvPr>
            <p:ph idx="1"/>
          </p:nvPr>
        </p:nvSpPr>
        <p:spPr>
          <a:xfrm>
            <a:off x="1103312" y="1283368"/>
            <a:ext cx="8946541" cy="4965031"/>
          </a:xfrm>
        </p:spPr>
        <p:txBody>
          <a:bodyPr>
            <a:normAutofit fontScale="77500" lnSpcReduction="20000"/>
          </a:bodyPr>
          <a:lstStyle/>
          <a:p>
            <a:r>
              <a:rPr lang="en-US" altLang="en-US" dirty="0" smtClean="0"/>
              <a:t>3 ways lift is created</a:t>
            </a:r>
          </a:p>
          <a:p>
            <a:r>
              <a:rPr lang="en-US" altLang="en-US" dirty="0" smtClean="0"/>
              <a:t>1. Deflection - Newton's 3rd law</a:t>
            </a:r>
          </a:p>
          <a:p>
            <a:r>
              <a:rPr lang="en-US" altLang="en-US" dirty="0" smtClean="0"/>
              <a:t>2. Downwash – Newton’s 3</a:t>
            </a:r>
            <a:r>
              <a:rPr lang="en-US" altLang="en-US" baseline="30000" dirty="0" smtClean="0"/>
              <a:t>rd</a:t>
            </a:r>
            <a:r>
              <a:rPr lang="en-US" altLang="en-US" dirty="0" smtClean="0"/>
              <a:t> law</a:t>
            </a:r>
          </a:p>
          <a:p>
            <a:r>
              <a:rPr lang="en-US" altLang="en-US" dirty="0" smtClean="0"/>
              <a:t>3. Bernoulli's principle</a:t>
            </a:r>
          </a:p>
          <a:p>
            <a:pPr lvl="1"/>
            <a:r>
              <a:rPr lang="en-US" altLang="en-US" dirty="0" smtClean="0"/>
              <a:t>Positive pressure below</a:t>
            </a:r>
          </a:p>
          <a:p>
            <a:pPr lvl="1"/>
            <a:r>
              <a:rPr lang="en-US" altLang="en-US" dirty="0" smtClean="0"/>
              <a:t>Negative pressure above</a:t>
            </a:r>
          </a:p>
          <a:p>
            <a:r>
              <a:rPr lang="en-US" dirty="0" smtClean="0"/>
              <a:t>There are 3 concepts to lift generation</a:t>
            </a:r>
          </a:p>
          <a:p>
            <a:pPr lvl="1"/>
            <a:r>
              <a:rPr lang="en-US" dirty="0" smtClean="0"/>
              <a:t>Conservation of </a:t>
            </a:r>
            <a:r>
              <a:rPr lang="en-US" dirty="0"/>
              <a:t>momentum</a:t>
            </a:r>
          </a:p>
          <a:p>
            <a:pPr lvl="1"/>
            <a:r>
              <a:rPr lang="en-US" dirty="0"/>
              <a:t>Conservation of energy</a:t>
            </a:r>
          </a:p>
          <a:p>
            <a:pPr lvl="1"/>
            <a:r>
              <a:rPr lang="en-US" dirty="0" smtClean="0"/>
              <a:t>Conservation of </a:t>
            </a:r>
            <a:r>
              <a:rPr lang="en-US" dirty="0"/>
              <a:t>mass</a:t>
            </a:r>
          </a:p>
          <a:p>
            <a:r>
              <a:rPr lang="en-US" dirty="0" smtClean="0"/>
              <a:t>Newton’s laws explain the conservation of momentum</a:t>
            </a:r>
          </a:p>
          <a:p>
            <a:pPr lvl="1"/>
            <a:r>
              <a:rPr lang="en-US" dirty="0" smtClean="0"/>
              <a:t>Every action has an opposite and equal reaction</a:t>
            </a:r>
          </a:p>
          <a:p>
            <a:r>
              <a:rPr lang="en-US" dirty="0" smtClean="0"/>
              <a:t>Bernoulli’s equation explains the conservation of energy</a:t>
            </a:r>
          </a:p>
          <a:p>
            <a:pPr lvl="1"/>
            <a:r>
              <a:rPr lang="en-US" dirty="0" smtClean="0"/>
              <a:t>Static pressure + Dynamic pressure = Total pressure</a:t>
            </a:r>
          </a:p>
          <a:p>
            <a:r>
              <a:rPr lang="en-US" dirty="0" smtClean="0"/>
              <a:t>Euler equations explain the conservation of mass</a:t>
            </a:r>
          </a:p>
          <a:p>
            <a:pPr lvl="1"/>
            <a:r>
              <a:rPr lang="en-US" dirty="0" smtClean="0"/>
              <a:t>This is where it gets messy</a:t>
            </a:r>
          </a:p>
          <a:p>
            <a:endParaRPr lang="en-US" dirty="0" smtClean="0"/>
          </a:p>
        </p:txBody>
      </p:sp>
      <p:pic>
        <p:nvPicPr>
          <p:cNvPr id="4" name="Picture 3"/>
          <p:cNvPicPr>
            <a:picLocks noChangeAspect="1"/>
          </p:cNvPicPr>
          <p:nvPr/>
        </p:nvPicPr>
        <p:blipFill>
          <a:blip r:embed="rId2"/>
          <a:stretch>
            <a:fillRect/>
          </a:stretch>
        </p:blipFill>
        <p:spPr>
          <a:xfrm>
            <a:off x="5635933" y="1487475"/>
            <a:ext cx="6411688" cy="2392846"/>
          </a:xfrm>
          <a:prstGeom prst="rect">
            <a:avLst/>
          </a:prstGeom>
        </p:spPr>
      </p:pic>
    </p:spTree>
    <p:extLst>
      <p:ext uri="{BB962C8B-B14F-4D97-AF65-F5344CB8AC3E}">
        <p14:creationId xmlns:p14="http://schemas.microsoft.com/office/powerpoint/2010/main" val="189906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a:t>
            </a:r>
            <a:endParaRPr lang="en-US" dirty="0"/>
          </a:p>
        </p:txBody>
      </p:sp>
      <p:sp>
        <p:nvSpPr>
          <p:cNvPr id="3" name="Content Placeholder 2"/>
          <p:cNvSpPr>
            <a:spLocks noGrp="1"/>
          </p:cNvSpPr>
          <p:nvPr>
            <p:ph idx="1"/>
          </p:nvPr>
        </p:nvSpPr>
        <p:spPr/>
        <p:txBody>
          <a:bodyPr/>
          <a:lstStyle/>
          <a:p>
            <a:pPr algn="just"/>
            <a:r>
              <a:rPr lang="en-US" dirty="0"/>
              <a:t>1. Airstream velocity V (knots)</a:t>
            </a:r>
          </a:p>
          <a:p>
            <a:pPr algn="just"/>
            <a:r>
              <a:rPr lang="en-US" dirty="0"/>
              <a:t>2. Air density ratio (sigma)</a:t>
            </a:r>
          </a:p>
          <a:p>
            <a:pPr algn="just"/>
            <a:r>
              <a:rPr lang="en-US" dirty="0"/>
              <a:t>3. Airfoil planform area square feet</a:t>
            </a:r>
          </a:p>
          <a:p>
            <a:pPr algn="just"/>
            <a:r>
              <a:rPr lang="en-US" dirty="0"/>
              <a:t>4. Profile shape of the airfoil</a:t>
            </a:r>
          </a:p>
          <a:p>
            <a:pPr algn="just"/>
            <a:r>
              <a:rPr lang="en-US" dirty="0"/>
              <a:t>5. Viscosity of the air</a:t>
            </a:r>
          </a:p>
          <a:p>
            <a:pPr algn="just"/>
            <a:r>
              <a:rPr lang="en-US" dirty="0"/>
              <a:t>6. Compressibility effects</a:t>
            </a:r>
          </a:p>
          <a:p>
            <a:pPr algn="just"/>
            <a:r>
              <a:rPr lang="en-US" dirty="0"/>
              <a:t>7. Angle of attack (degrees)</a:t>
            </a:r>
          </a:p>
          <a:p>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757742698"/>
              </p:ext>
            </p:extLst>
          </p:nvPr>
        </p:nvGraphicFramePr>
        <p:xfrm>
          <a:off x="2598821" y="657683"/>
          <a:ext cx="2557463" cy="1295400"/>
        </p:xfrm>
        <a:graphic>
          <a:graphicData uri="http://schemas.openxmlformats.org/presentationml/2006/ole">
            <mc:AlternateContent xmlns:mc="http://schemas.openxmlformats.org/markup-compatibility/2006">
              <mc:Choice xmlns:v="urn:schemas-microsoft-com:vml" Requires="v">
                <p:oleObj spid="_x0000_s2057" name="Equation" r:id="rId3" imgW="825480" imgH="419040" progId="Equation.3">
                  <p:embed/>
                </p:oleObj>
              </mc:Choice>
              <mc:Fallback>
                <p:oleObj name="Equation" r:id="rId3" imgW="825480" imgH="41904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821" y="657683"/>
                        <a:ext cx="25574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descr="C:\Users\John\Work\My Documents\My Pictures\Theory pics\Cl alpha differnt airfoil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9852" y="1157870"/>
            <a:ext cx="6152147" cy="5700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1" y="0"/>
            <a:ext cx="3044952" cy="6792747"/>
          </a:xfrm>
          <a:prstGeom prst="rect">
            <a:avLst/>
          </a:prstGeom>
        </p:spPr>
      </p:pic>
    </p:spTree>
    <p:extLst>
      <p:ext uri="{BB962C8B-B14F-4D97-AF65-F5344CB8AC3E}">
        <p14:creationId xmlns:p14="http://schemas.microsoft.com/office/powerpoint/2010/main" val="42535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t>WEIGHT</a:t>
            </a:r>
            <a:endParaRPr lang="en-US" altLang="en-US" dirty="0"/>
          </a:p>
        </p:txBody>
      </p:sp>
      <p:sp>
        <p:nvSpPr>
          <p:cNvPr id="19459" name="Rectangle 3"/>
          <p:cNvSpPr>
            <a:spLocks noGrp="1" noChangeArrowheads="1"/>
          </p:cNvSpPr>
          <p:nvPr>
            <p:ph type="body" idx="1"/>
          </p:nvPr>
        </p:nvSpPr>
        <p:spPr>
          <a:xfrm>
            <a:off x="1103313" y="2052918"/>
            <a:ext cx="7142330" cy="4195481"/>
          </a:xfrm>
        </p:spPr>
        <p:txBody>
          <a:bodyPr/>
          <a:lstStyle/>
          <a:p>
            <a:r>
              <a:rPr lang="en-US" altLang="en-US" dirty="0" smtClean="0"/>
              <a:t>Weight acts vertically through the center of gravity (define CG)</a:t>
            </a:r>
          </a:p>
          <a:p>
            <a:r>
              <a:rPr lang="en-US" altLang="en-US" dirty="0" smtClean="0"/>
              <a:t>Weight also acts in component vectors along climbs and descents</a:t>
            </a:r>
            <a:endParaRPr lang="en-US" altLang="en-US" dirty="0"/>
          </a:p>
        </p:txBody>
      </p:sp>
      <p:pic>
        <p:nvPicPr>
          <p:cNvPr id="2" name="Picture 1"/>
          <p:cNvPicPr>
            <a:picLocks noChangeAspect="1"/>
          </p:cNvPicPr>
          <p:nvPr/>
        </p:nvPicPr>
        <p:blipFill>
          <a:blip r:embed="rId2"/>
          <a:stretch>
            <a:fillRect/>
          </a:stretch>
        </p:blipFill>
        <p:spPr>
          <a:xfrm>
            <a:off x="8317532" y="1629238"/>
            <a:ext cx="3874468" cy="3119225"/>
          </a:xfrm>
          <a:prstGeom prst="rect">
            <a:avLst/>
          </a:prstGeom>
        </p:spPr>
      </p:pic>
    </p:spTree>
    <p:extLst>
      <p:ext uri="{BB962C8B-B14F-4D97-AF65-F5344CB8AC3E}">
        <p14:creationId xmlns:p14="http://schemas.microsoft.com/office/powerpoint/2010/main" val="2521012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from="(-#ppt_w/2)" to="(#ppt_x)" calcmode="lin" valueType="num">
                                      <p:cBhvr>
                                        <p:cTn id="7" dur="1200" fill="hold">
                                          <p:stCondLst>
                                            <p:cond delay="0"/>
                                          </p:stCondLst>
                                        </p:cTn>
                                        <p:tgtEl>
                                          <p:spTgt spid="19458"/>
                                        </p:tgtEl>
                                        <p:attrNameLst>
                                          <p:attrName>ppt_x</p:attrName>
                                        </p:attrNameLst>
                                      </p:cBhvr>
                                    </p:anim>
                                    <p:anim from="0" to="-1.0" calcmode="lin" valueType="num">
                                      <p:cBhvr>
                                        <p:cTn id="8" dur="400" decel="50000" autoRev="1" fill="hold">
                                          <p:stCondLst>
                                            <p:cond delay="1200"/>
                                          </p:stCondLst>
                                        </p:cTn>
                                        <p:tgtEl>
                                          <p:spTgt spid="19458"/>
                                        </p:tgtEl>
                                        <p:attrNameLst>
                                          <p:attrName>xshear</p:attrName>
                                        </p:attrNameLst>
                                      </p:cBhvr>
                                    </p:anim>
                                    <p:animScale>
                                      <p:cBhvr>
                                        <p:cTn id="9" dur="400" decel="100000" autoRev="1" fill="hold">
                                          <p:stCondLst>
                                            <p:cond delay="1200"/>
                                          </p:stCondLst>
                                        </p:cTn>
                                        <p:tgtEl>
                                          <p:spTgt spid="19458"/>
                                        </p:tgtEl>
                                      </p:cBhvr>
                                      <p:from x="100000" y="100000"/>
                                      <p:to x="80000" y="100000"/>
                                    </p:animScale>
                                    <p:anim by="(#ppt_h/3+#ppt_w*0.1)" calcmode="lin" valueType="num">
                                      <p:cBhvr additive="sum">
                                        <p:cTn id="10" dur="400" decel="100000" autoRev="1" fill="hold">
                                          <p:stCondLst>
                                            <p:cond delay="1200"/>
                                          </p:stCondLst>
                                        </p:cTn>
                                        <p:tgtEl>
                                          <p:spTgt spid="19458"/>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459">
                                            <p:txEl>
                                              <p:pRg st="0" end="0"/>
                                            </p:txEl>
                                          </p:spTgt>
                                        </p:tgtEl>
                                        <p:attrNameLst>
                                          <p:attrName>style.visibility</p:attrName>
                                        </p:attrNameLst>
                                      </p:cBhvr>
                                      <p:to>
                                        <p:strVal val="visible"/>
                                      </p:to>
                                    </p:set>
                                    <p:anim calcmode="lin" valueType="num">
                                      <p:cBhvr>
                                        <p:cTn id="15"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94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59">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9459">
                                            <p:txEl>
                                              <p:pRg st="0" end="0"/>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9459">
                                            <p:txEl>
                                              <p:pRg st="1" end="1"/>
                                            </p:txEl>
                                          </p:spTgt>
                                        </p:tgtEl>
                                        <p:attrNameLst>
                                          <p:attrName>style.visibility</p:attrName>
                                        </p:attrNameLst>
                                      </p:cBhvr>
                                      <p:to>
                                        <p:strVal val="visible"/>
                                      </p:to>
                                    </p:set>
                                    <p:anim calcmode="lin" valueType="num">
                                      <p:cBhvr>
                                        <p:cTn id="23"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94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59">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9459">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1477</TotalTime>
  <Words>3458</Words>
  <Application>Microsoft Office PowerPoint</Application>
  <PresentationFormat>Widescreen</PresentationFormat>
  <Paragraphs>399</Paragraphs>
  <Slides>56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Calibri</vt:lpstr>
      <vt:lpstr>Century Gothic</vt:lpstr>
      <vt:lpstr>Times New Roman</vt:lpstr>
      <vt:lpstr>Tw Cen MT</vt:lpstr>
      <vt:lpstr>Wingdings 3</vt:lpstr>
      <vt:lpstr>Ion</vt:lpstr>
      <vt:lpstr>Equation</vt:lpstr>
      <vt:lpstr>PRINCIPLES OF FLIGHT</vt:lpstr>
      <vt:lpstr>THE OBJECTIVE</vt:lpstr>
      <vt:lpstr>WHERE TO START?</vt:lpstr>
      <vt:lpstr>Terms And Definitions</vt:lpstr>
      <vt:lpstr>THE 4 FORCES</vt:lpstr>
      <vt:lpstr>Lift</vt:lpstr>
      <vt:lpstr>LIFT</vt:lpstr>
      <vt:lpstr>LIFT</vt:lpstr>
      <vt:lpstr>WEIGHT</vt:lpstr>
      <vt:lpstr>THRUST</vt:lpstr>
      <vt:lpstr>DRAG</vt:lpstr>
      <vt:lpstr>WINGTIP VORTICES</vt:lpstr>
      <vt:lpstr>Ground Effect</vt:lpstr>
      <vt:lpstr>Ground effect</vt:lpstr>
      <vt:lpstr>Ground Effect Summary</vt:lpstr>
      <vt:lpstr>Axes of Control</vt:lpstr>
      <vt:lpstr>Stability</vt:lpstr>
      <vt:lpstr>Aircraft Design Characteristics</vt:lpstr>
      <vt:lpstr>Maneuverability &amp; Controllability</vt:lpstr>
      <vt:lpstr>Stability</vt:lpstr>
      <vt:lpstr>Static Stability</vt:lpstr>
      <vt:lpstr>Dynamic stability</vt:lpstr>
      <vt:lpstr>Dynamic Stability</vt:lpstr>
      <vt:lpstr>Static and Dynamic stability</vt:lpstr>
      <vt:lpstr>Stability types</vt:lpstr>
      <vt:lpstr>Longitudinal Stability</vt:lpstr>
      <vt:lpstr>Longitudinal Stability</vt:lpstr>
      <vt:lpstr>Longitudinal Stability</vt:lpstr>
      <vt:lpstr>Longitudinal Stability</vt:lpstr>
      <vt:lpstr>Longitudinal stability</vt:lpstr>
      <vt:lpstr>Longitudinal stability</vt:lpstr>
      <vt:lpstr>Lateral Stability and Control</vt:lpstr>
      <vt:lpstr>Lateral Stability</vt:lpstr>
      <vt:lpstr>Dihedral or Anhedral</vt:lpstr>
      <vt:lpstr>Dihedral</vt:lpstr>
      <vt:lpstr>Dihedral</vt:lpstr>
      <vt:lpstr>Dihedral How Does It Work?</vt:lpstr>
      <vt:lpstr>Dihedral</vt:lpstr>
      <vt:lpstr>Wing position</vt:lpstr>
      <vt:lpstr>Wing Sweepback</vt:lpstr>
      <vt:lpstr>Yaw stability</vt:lpstr>
      <vt:lpstr>Yaw stability</vt:lpstr>
      <vt:lpstr>Directional Stability</vt:lpstr>
      <vt:lpstr>Directional-Lateral Coupling</vt:lpstr>
      <vt:lpstr>Adverse Yaw</vt:lpstr>
      <vt:lpstr>Spiral Instability</vt:lpstr>
      <vt:lpstr>Forces In A Turn</vt:lpstr>
      <vt:lpstr>Forces in the Turn</vt:lpstr>
      <vt:lpstr>Forces In A Turn</vt:lpstr>
      <vt:lpstr>Rate and Radius of Turn</vt:lpstr>
      <vt:lpstr>Unexpected Stall </vt:lpstr>
      <vt:lpstr>Load Factor Vs Bank Angle</vt:lpstr>
      <vt:lpstr>Other Turning Considerations</vt:lpstr>
      <vt:lpstr>The Prop</vt:lpstr>
      <vt:lpstr>The Prop</vt:lpstr>
      <vt:lpstr>The 4 left turning forces</vt:lpstr>
    </vt:vector>
  </TitlesOfParts>
  <Company>Big Bend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FLIGHT</dc:title>
  <dc:creator>Gillespie, John</dc:creator>
  <cp:lastModifiedBy>Gillespie, John</cp:lastModifiedBy>
  <cp:revision>27</cp:revision>
  <dcterms:created xsi:type="dcterms:W3CDTF">2015-04-25T21:30:12Z</dcterms:created>
  <dcterms:modified xsi:type="dcterms:W3CDTF">2015-05-02T22:05:04Z</dcterms:modified>
</cp:coreProperties>
</file>